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28" r:id="rId1"/>
  </p:sldMasterIdLst>
  <p:sldIdLst>
    <p:sldId id="256" r:id="rId2"/>
    <p:sldId id="258" r:id="rId3"/>
    <p:sldId id="260" r:id="rId4"/>
    <p:sldId id="263" r:id="rId5"/>
    <p:sldId id="264" r:id="rId6"/>
    <p:sldId id="265" r:id="rId7"/>
    <p:sldId id="266" r:id="rId8"/>
    <p:sldId id="267" r:id="rId9"/>
    <p:sldId id="269" r:id="rId10"/>
    <p:sldId id="272" r:id="rId11"/>
    <p:sldId id="274" r:id="rId12"/>
    <p:sldId id="280" r:id="rId13"/>
    <p:sldId id="281" r:id="rId14"/>
    <p:sldId id="283" r:id="rId15"/>
    <p:sldId id="284" r:id="rId16"/>
    <p:sldId id="285" r:id="rId17"/>
    <p:sldId id="287" r:id="rId18"/>
    <p:sldId id="288" r:id="rId19"/>
    <p:sldId id="293" r:id="rId20"/>
    <p:sldId id="294" r:id="rId21"/>
  </p:sldIdLst>
  <p:sldSz cx="18288000" cy="10287000"/>
  <p:notesSz cx="18288000" cy="10287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44" autoAdjust="0"/>
    <p:restoredTop sz="95033" autoAdjust="0"/>
  </p:normalViewPr>
  <p:slideViewPr>
    <p:cSldViewPr>
      <p:cViewPr varScale="1">
        <p:scale>
          <a:sx n="55" d="100"/>
          <a:sy n="55" d="100"/>
        </p:scale>
        <p:origin x="634" y="5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4A70A7-8CF5-4176-AC20-276A9EAC438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4E85F8-93B6-47B3-BB22-1FF3FC51F59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It shows there is lot of economic activity happening in the  state. And people from this districts showing interest to  invest the in the property and other assets.</a:t>
          </a:r>
        </a:p>
      </dgm:t>
    </dgm:pt>
    <dgm:pt modelId="{10A3A972-F53F-41DA-90D2-438EB4838743}" type="parTrans" cxnId="{802A016E-B827-4E59-BEC2-5A5097874E84}">
      <dgm:prSet/>
      <dgm:spPr/>
      <dgm:t>
        <a:bodyPr/>
        <a:lstStyle/>
        <a:p>
          <a:endParaRPr lang="en-US"/>
        </a:p>
      </dgm:t>
    </dgm:pt>
    <dgm:pt modelId="{8A224B31-4CDE-40A2-AC7E-888361F8649F}" type="sibTrans" cxnId="{802A016E-B827-4E59-BEC2-5A5097874E84}">
      <dgm:prSet/>
      <dgm:spPr/>
      <dgm:t>
        <a:bodyPr/>
        <a:lstStyle/>
        <a:p>
          <a:endParaRPr lang="en-US"/>
        </a:p>
      </dgm:t>
    </dgm:pt>
    <dgm:pt modelId="{FBB4B0A2-FB6D-44BD-A0EA-CA534B2E75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One needs to register the legal documents so as to  prevent any property dispute, fraud, conserve the  evidence, be assured of the title and publicizing the  information.</a:t>
          </a:r>
        </a:p>
      </dgm:t>
    </dgm:pt>
    <dgm:pt modelId="{7544C28D-A39B-48D4-8372-FC65A261B6B7}" type="parTrans" cxnId="{64DF8229-86E3-4E3D-BE21-0F82B481D291}">
      <dgm:prSet/>
      <dgm:spPr/>
      <dgm:t>
        <a:bodyPr/>
        <a:lstStyle/>
        <a:p>
          <a:endParaRPr lang="en-US"/>
        </a:p>
      </dgm:t>
    </dgm:pt>
    <dgm:pt modelId="{31AC6DAA-393D-4CB5-B56D-DC5ACEF40BD5}" type="sibTrans" cxnId="{64DF8229-86E3-4E3D-BE21-0F82B481D291}">
      <dgm:prSet/>
      <dgm:spPr/>
      <dgm:t>
        <a:bodyPr/>
        <a:lstStyle/>
        <a:p>
          <a:endParaRPr lang="en-US"/>
        </a:p>
      </dgm:t>
    </dgm:pt>
    <dgm:pt modelId="{C7E722D4-2EC1-4389-91F0-0310B8CDC0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u="heavy" spc="0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rPr>
            <a:t>Ranga  Reddy</a:t>
          </a:r>
          <a:r>
            <a:rPr lang="en-US" spc="0" dirty="0">
              <a:latin typeface="Times New Roman" panose="02020603050405020304" pitchFamily="18" charset="0"/>
              <a:cs typeface="Times New Roman" panose="02020603050405020304" pitchFamily="18" charset="0"/>
            </a:rPr>
            <a:t>       seems   to have   the    most    documents registered for the FY 2019 to 2022, followed by  </a:t>
          </a:r>
          <a:r>
            <a:rPr lang="en-US" u="heavy" spc="0" dirty="0" err="1">
              <a:uFillTx/>
              <a:latin typeface="Times New Roman" panose="02020603050405020304" pitchFamily="18" charset="0"/>
              <a:cs typeface="Times New Roman" panose="02020603050405020304" pitchFamily="18" charset="0"/>
            </a:rPr>
            <a:t>Medchal</a:t>
          </a:r>
          <a:r>
            <a:rPr lang="en-US" u="heavy" spc="0" dirty="0">
              <a:uFillTx/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pc="0" dirty="0">
              <a:latin typeface="Times New Roman" panose="02020603050405020304" pitchFamily="18" charset="0"/>
              <a:cs typeface="Times New Roman" panose="02020603050405020304" pitchFamily="18" charset="0"/>
            </a:rPr>
            <a:t>and </a:t>
          </a:r>
          <a:r>
            <a:rPr lang="en-US" u="heavy" spc="0" dirty="0">
              <a:uFillTx/>
              <a:latin typeface="Times New Roman" panose="02020603050405020304" pitchFamily="18" charset="0"/>
              <a:cs typeface="Times New Roman" panose="02020603050405020304" pitchFamily="18" charset="0"/>
            </a:rPr>
            <a:t>H</a:t>
          </a:r>
          <a:r>
            <a:rPr lang="en-US" spc="0" dirty="0">
              <a:latin typeface="Times New Roman" panose="02020603050405020304" pitchFamily="18" charset="0"/>
              <a:cs typeface="Times New Roman" panose="02020603050405020304" pitchFamily="18" charset="0"/>
            </a:rPr>
            <a:t>y</a:t>
          </a:r>
          <a:r>
            <a:rPr lang="en-US" u="heavy" spc="0" dirty="0">
              <a:uFillTx/>
              <a:latin typeface="Times New Roman" panose="02020603050405020304" pitchFamily="18" charset="0"/>
              <a:cs typeface="Times New Roman" panose="02020603050405020304" pitchFamily="18" charset="0"/>
            </a:rPr>
            <a:t>derabad</a:t>
          </a:r>
          <a:r>
            <a:rPr lang="en-US" spc="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gm:t>
    </dgm:pt>
    <dgm:pt modelId="{4E23D42E-376E-423A-865F-B1DE1F05F712}" type="sibTrans" cxnId="{2B52EA37-5C61-466D-A7A7-CDDA36792525}">
      <dgm:prSet/>
      <dgm:spPr/>
      <dgm:t>
        <a:bodyPr/>
        <a:lstStyle/>
        <a:p>
          <a:endParaRPr lang="en-US"/>
        </a:p>
      </dgm:t>
    </dgm:pt>
    <dgm:pt modelId="{44BAFA0D-95CB-47C6-AD5C-1F1ABD348031}" type="parTrans" cxnId="{2B52EA37-5C61-466D-A7A7-CDDA36792525}">
      <dgm:prSet/>
      <dgm:spPr/>
      <dgm:t>
        <a:bodyPr/>
        <a:lstStyle/>
        <a:p>
          <a:endParaRPr lang="en-US"/>
        </a:p>
      </dgm:t>
    </dgm:pt>
    <dgm:pt modelId="{612874CF-7572-42EA-AE3F-30E5D56D7D41}" type="pres">
      <dgm:prSet presAssocID="{6F4A70A7-8CF5-4176-AC20-276A9EAC4380}" presName="root" presStyleCnt="0">
        <dgm:presLayoutVars>
          <dgm:dir/>
          <dgm:resizeHandles val="exact"/>
        </dgm:presLayoutVars>
      </dgm:prSet>
      <dgm:spPr/>
    </dgm:pt>
    <dgm:pt modelId="{CA2D7939-1F19-4162-B719-FF39E2E70EBE}" type="pres">
      <dgm:prSet presAssocID="{C7E722D4-2EC1-4389-91F0-0310B8CDC097}" presName="compNode" presStyleCnt="0"/>
      <dgm:spPr/>
    </dgm:pt>
    <dgm:pt modelId="{B6A182F2-761F-4E13-B489-1ABDB84DE4E8}" type="pres">
      <dgm:prSet presAssocID="{C7E722D4-2EC1-4389-91F0-0310B8CDC097}" presName="bgRect" presStyleLbl="bgShp" presStyleIdx="0" presStyleCnt="3" custLinFactNeighborX="-2003" custLinFactNeighborY="-26117"/>
      <dgm:spPr/>
    </dgm:pt>
    <dgm:pt modelId="{321F3EFE-1532-4BCF-BAF7-943DDD8DA7B3}" type="pres">
      <dgm:prSet presAssocID="{C7E722D4-2EC1-4389-91F0-0310B8CDC09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ading"/>
        </a:ext>
      </dgm:extLst>
    </dgm:pt>
    <dgm:pt modelId="{B585311B-AB4B-48E1-AD10-0BDD87CE392C}" type="pres">
      <dgm:prSet presAssocID="{C7E722D4-2EC1-4389-91F0-0310B8CDC097}" presName="spaceRect" presStyleCnt="0"/>
      <dgm:spPr/>
    </dgm:pt>
    <dgm:pt modelId="{5B753754-BE26-4D18-A20E-ED568D2262CB}" type="pres">
      <dgm:prSet presAssocID="{C7E722D4-2EC1-4389-91F0-0310B8CDC097}" presName="parTx" presStyleLbl="revTx" presStyleIdx="0" presStyleCnt="3">
        <dgm:presLayoutVars>
          <dgm:chMax val="0"/>
          <dgm:chPref val="0"/>
        </dgm:presLayoutVars>
      </dgm:prSet>
      <dgm:spPr/>
    </dgm:pt>
    <dgm:pt modelId="{EEEBA2C8-FE5C-4486-9E8F-6F093E77ECF2}" type="pres">
      <dgm:prSet presAssocID="{4E23D42E-376E-423A-865F-B1DE1F05F712}" presName="sibTrans" presStyleCnt="0"/>
      <dgm:spPr/>
    </dgm:pt>
    <dgm:pt modelId="{C1CEF25A-3713-4C9E-8B3F-D0FA74EA57F9}" type="pres">
      <dgm:prSet presAssocID="{104E85F8-93B6-47B3-BB22-1FF3FC51F59F}" presName="compNode" presStyleCnt="0"/>
      <dgm:spPr/>
    </dgm:pt>
    <dgm:pt modelId="{8117F892-6010-45A2-A903-A063D237988F}" type="pres">
      <dgm:prSet presAssocID="{104E85F8-93B6-47B3-BB22-1FF3FC51F59F}" presName="bgRect" presStyleLbl="bgShp" presStyleIdx="1" presStyleCnt="3"/>
      <dgm:spPr/>
    </dgm:pt>
    <dgm:pt modelId="{682E4ECA-7177-4DE8-ADC6-91B0C452286D}" type="pres">
      <dgm:prSet presAssocID="{104E85F8-93B6-47B3-BB22-1FF3FC51F59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F7CF07FD-87D9-4F02-BBE5-4AA0FF932591}" type="pres">
      <dgm:prSet presAssocID="{104E85F8-93B6-47B3-BB22-1FF3FC51F59F}" presName="spaceRect" presStyleCnt="0"/>
      <dgm:spPr/>
    </dgm:pt>
    <dgm:pt modelId="{CEA0550D-46CB-4ABF-8DED-94135B935986}" type="pres">
      <dgm:prSet presAssocID="{104E85F8-93B6-47B3-BB22-1FF3FC51F59F}" presName="parTx" presStyleLbl="revTx" presStyleIdx="1" presStyleCnt="3">
        <dgm:presLayoutVars>
          <dgm:chMax val="0"/>
          <dgm:chPref val="0"/>
        </dgm:presLayoutVars>
      </dgm:prSet>
      <dgm:spPr/>
    </dgm:pt>
    <dgm:pt modelId="{96C252DC-6695-46AD-B194-25FAB27C4AEE}" type="pres">
      <dgm:prSet presAssocID="{8A224B31-4CDE-40A2-AC7E-888361F8649F}" presName="sibTrans" presStyleCnt="0"/>
      <dgm:spPr/>
    </dgm:pt>
    <dgm:pt modelId="{2D76222B-2562-4372-BDDC-FFBFFA1B5DC9}" type="pres">
      <dgm:prSet presAssocID="{FBB4B0A2-FB6D-44BD-A0EA-CA534B2E7532}" presName="compNode" presStyleCnt="0"/>
      <dgm:spPr/>
    </dgm:pt>
    <dgm:pt modelId="{31481677-96EF-4BE9-A82C-68733C13D418}" type="pres">
      <dgm:prSet presAssocID="{FBB4B0A2-FB6D-44BD-A0EA-CA534B2E7532}" presName="bgRect" presStyleLbl="bgShp" presStyleIdx="2" presStyleCnt="3"/>
      <dgm:spPr/>
    </dgm:pt>
    <dgm:pt modelId="{49257839-D1ED-47C2-B646-712F750EE768}" type="pres">
      <dgm:prSet presAssocID="{FBB4B0A2-FB6D-44BD-A0EA-CA534B2E753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59E5BC53-4B87-4E55-B63C-36A34DE389FB}" type="pres">
      <dgm:prSet presAssocID="{FBB4B0A2-FB6D-44BD-A0EA-CA534B2E7532}" presName="spaceRect" presStyleCnt="0"/>
      <dgm:spPr/>
    </dgm:pt>
    <dgm:pt modelId="{EA570DD6-42DC-4A3E-ABEE-EA43A6AEEDA9}" type="pres">
      <dgm:prSet presAssocID="{FBB4B0A2-FB6D-44BD-A0EA-CA534B2E753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C6E9B00-3909-4BC2-800E-8694E18CAF47}" type="presOf" srcId="{C7E722D4-2EC1-4389-91F0-0310B8CDC097}" destId="{5B753754-BE26-4D18-A20E-ED568D2262CB}" srcOrd="0" destOrd="0" presId="urn:microsoft.com/office/officeart/2018/2/layout/IconVerticalSolidList"/>
    <dgm:cxn modelId="{64DF8229-86E3-4E3D-BE21-0F82B481D291}" srcId="{6F4A70A7-8CF5-4176-AC20-276A9EAC4380}" destId="{FBB4B0A2-FB6D-44BD-A0EA-CA534B2E7532}" srcOrd="2" destOrd="0" parTransId="{7544C28D-A39B-48D4-8372-FC65A261B6B7}" sibTransId="{31AC6DAA-393D-4CB5-B56D-DC5ACEF40BD5}"/>
    <dgm:cxn modelId="{2B52EA37-5C61-466D-A7A7-CDDA36792525}" srcId="{6F4A70A7-8CF5-4176-AC20-276A9EAC4380}" destId="{C7E722D4-2EC1-4389-91F0-0310B8CDC097}" srcOrd="0" destOrd="0" parTransId="{44BAFA0D-95CB-47C6-AD5C-1F1ABD348031}" sibTransId="{4E23D42E-376E-423A-865F-B1DE1F05F712}"/>
    <dgm:cxn modelId="{CD434A5D-7C35-4E96-9D05-7EB3E35EACB3}" type="presOf" srcId="{6F4A70A7-8CF5-4176-AC20-276A9EAC4380}" destId="{612874CF-7572-42EA-AE3F-30E5D56D7D41}" srcOrd="0" destOrd="0" presId="urn:microsoft.com/office/officeart/2018/2/layout/IconVerticalSolidList"/>
    <dgm:cxn modelId="{802A016E-B827-4E59-BEC2-5A5097874E84}" srcId="{6F4A70A7-8CF5-4176-AC20-276A9EAC4380}" destId="{104E85F8-93B6-47B3-BB22-1FF3FC51F59F}" srcOrd="1" destOrd="0" parTransId="{10A3A972-F53F-41DA-90D2-438EB4838743}" sibTransId="{8A224B31-4CDE-40A2-AC7E-888361F8649F}"/>
    <dgm:cxn modelId="{E44D9B58-8D58-4821-99E5-D3F262D2B985}" type="presOf" srcId="{104E85F8-93B6-47B3-BB22-1FF3FC51F59F}" destId="{CEA0550D-46CB-4ABF-8DED-94135B935986}" srcOrd="0" destOrd="0" presId="urn:microsoft.com/office/officeart/2018/2/layout/IconVerticalSolidList"/>
    <dgm:cxn modelId="{8536207B-A679-4AEA-9651-1D39794DA440}" type="presOf" srcId="{FBB4B0A2-FB6D-44BD-A0EA-CA534B2E7532}" destId="{EA570DD6-42DC-4A3E-ABEE-EA43A6AEEDA9}" srcOrd="0" destOrd="0" presId="urn:microsoft.com/office/officeart/2018/2/layout/IconVerticalSolidList"/>
    <dgm:cxn modelId="{3BD9369D-96CE-401C-9757-C1C50CAB0C67}" type="presParOf" srcId="{612874CF-7572-42EA-AE3F-30E5D56D7D41}" destId="{CA2D7939-1F19-4162-B719-FF39E2E70EBE}" srcOrd="0" destOrd="0" presId="urn:microsoft.com/office/officeart/2018/2/layout/IconVerticalSolidList"/>
    <dgm:cxn modelId="{A7EF7DA9-5B0A-4F50-A226-B79A7162752D}" type="presParOf" srcId="{CA2D7939-1F19-4162-B719-FF39E2E70EBE}" destId="{B6A182F2-761F-4E13-B489-1ABDB84DE4E8}" srcOrd="0" destOrd="0" presId="urn:microsoft.com/office/officeart/2018/2/layout/IconVerticalSolidList"/>
    <dgm:cxn modelId="{B19C3458-426B-4F56-8342-05FADAFA8E72}" type="presParOf" srcId="{CA2D7939-1F19-4162-B719-FF39E2E70EBE}" destId="{321F3EFE-1532-4BCF-BAF7-943DDD8DA7B3}" srcOrd="1" destOrd="0" presId="urn:microsoft.com/office/officeart/2018/2/layout/IconVerticalSolidList"/>
    <dgm:cxn modelId="{F4D9C67D-12EA-4424-B9E2-C948FC20E6D8}" type="presParOf" srcId="{CA2D7939-1F19-4162-B719-FF39E2E70EBE}" destId="{B585311B-AB4B-48E1-AD10-0BDD87CE392C}" srcOrd="2" destOrd="0" presId="urn:microsoft.com/office/officeart/2018/2/layout/IconVerticalSolidList"/>
    <dgm:cxn modelId="{DE12134E-AEEE-415E-A9DF-FE956D210F12}" type="presParOf" srcId="{CA2D7939-1F19-4162-B719-FF39E2E70EBE}" destId="{5B753754-BE26-4D18-A20E-ED568D2262CB}" srcOrd="3" destOrd="0" presId="urn:microsoft.com/office/officeart/2018/2/layout/IconVerticalSolidList"/>
    <dgm:cxn modelId="{2A84E36E-1799-41BC-B8ED-908959ED36AE}" type="presParOf" srcId="{612874CF-7572-42EA-AE3F-30E5D56D7D41}" destId="{EEEBA2C8-FE5C-4486-9E8F-6F093E77ECF2}" srcOrd="1" destOrd="0" presId="urn:microsoft.com/office/officeart/2018/2/layout/IconVerticalSolidList"/>
    <dgm:cxn modelId="{F9B22CC0-3466-4036-95B7-0E9E436B257C}" type="presParOf" srcId="{612874CF-7572-42EA-AE3F-30E5D56D7D41}" destId="{C1CEF25A-3713-4C9E-8B3F-D0FA74EA57F9}" srcOrd="2" destOrd="0" presId="urn:microsoft.com/office/officeart/2018/2/layout/IconVerticalSolidList"/>
    <dgm:cxn modelId="{1D6C696C-8DAE-4024-BCD5-F1E3E96F4472}" type="presParOf" srcId="{C1CEF25A-3713-4C9E-8B3F-D0FA74EA57F9}" destId="{8117F892-6010-45A2-A903-A063D237988F}" srcOrd="0" destOrd="0" presId="urn:microsoft.com/office/officeart/2018/2/layout/IconVerticalSolidList"/>
    <dgm:cxn modelId="{97EB9052-0E11-4221-9A90-FFB55A6135EB}" type="presParOf" srcId="{C1CEF25A-3713-4C9E-8B3F-D0FA74EA57F9}" destId="{682E4ECA-7177-4DE8-ADC6-91B0C452286D}" srcOrd="1" destOrd="0" presId="urn:microsoft.com/office/officeart/2018/2/layout/IconVerticalSolidList"/>
    <dgm:cxn modelId="{3E7451E3-AC0C-43C3-A103-DF24B281764B}" type="presParOf" srcId="{C1CEF25A-3713-4C9E-8B3F-D0FA74EA57F9}" destId="{F7CF07FD-87D9-4F02-BBE5-4AA0FF932591}" srcOrd="2" destOrd="0" presId="urn:microsoft.com/office/officeart/2018/2/layout/IconVerticalSolidList"/>
    <dgm:cxn modelId="{E7ABB4BF-9B40-4BC9-AFDF-9005962DC128}" type="presParOf" srcId="{C1CEF25A-3713-4C9E-8B3F-D0FA74EA57F9}" destId="{CEA0550D-46CB-4ABF-8DED-94135B935986}" srcOrd="3" destOrd="0" presId="urn:microsoft.com/office/officeart/2018/2/layout/IconVerticalSolidList"/>
    <dgm:cxn modelId="{C73ACF43-A656-4EC5-B380-D2D6ED61820D}" type="presParOf" srcId="{612874CF-7572-42EA-AE3F-30E5D56D7D41}" destId="{96C252DC-6695-46AD-B194-25FAB27C4AEE}" srcOrd="3" destOrd="0" presId="urn:microsoft.com/office/officeart/2018/2/layout/IconVerticalSolidList"/>
    <dgm:cxn modelId="{AA587CED-B14D-43B0-A051-7BB2351EF415}" type="presParOf" srcId="{612874CF-7572-42EA-AE3F-30E5D56D7D41}" destId="{2D76222B-2562-4372-BDDC-FFBFFA1B5DC9}" srcOrd="4" destOrd="0" presId="urn:microsoft.com/office/officeart/2018/2/layout/IconVerticalSolidList"/>
    <dgm:cxn modelId="{FD3E48B1-F31B-4FED-A357-01FDF880F4FE}" type="presParOf" srcId="{2D76222B-2562-4372-BDDC-FFBFFA1B5DC9}" destId="{31481677-96EF-4BE9-A82C-68733C13D418}" srcOrd="0" destOrd="0" presId="urn:microsoft.com/office/officeart/2018/2/layout/IconVerticalSolidList"/>
    <dgm:cxn modelId="{40A3906B-0EFE-48A9-8148-FF29712C3B0C}" type="presParOf" srcId="{2D76222B-2562-4372-BDDC-FFBFFA1B5DC9}" destId="{49257839-D1ED-47C2-B646-712F750EE768}" srcOrd="1" destOrd="0" presId="urn:microsoft.com/office/officeart/2018/2/layout/IconVerticalSolidList"/>
    <dgm:cxn modelId="{2A29B698-BC0A-4195-AD47-F98063E846B4}" type="presParOf" srcId="{2D76222B-2562-4372-BDDC-FFBFFA1B5DC9}" destId="{59E5BC53-4B87-4E55-B63C-36A34DE389FB}" srcOrd="2" destOrd="0" presId="urn:microsoft.com/office/officeart/2018/2/layout/IconVerticalSolidList"/>
    <dgm:cxn modelId="{6F0D8374-6E8E-4BE9-939C-299B7954C2F7}" type="presParOf" srcId="{2D76222B-2562-4372-BDDC-FFBFFA1B5DC9}" destId="{EA570DD6-42DC-4A3E-ABEE-EA43A6AEEDA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A182F2-761F-4E13-B489-1ABDB84DE4E8}">
      <dsp:nvSpPr>
        <dsp:cNvPr id="0" name=""/>
        <dsp:cNvSpPr/>
      </dsp:nvSpPr>
      <dsp:spPr>
        <a:xfrm>
          <a:off x="0" y="0"/>
          <a:ext cx="9062720" cy="135403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1F3EFE-1532-4BCF-BAF7-943DDD8DA7B3}">
      <dsp:nvSpPr>
        <dsp:cNvPr id="0" name=""/>
        <dsp:cNvSpPr/>
      </dsp:nvSpPr>
      <dsp:spPr>
        <a:xfrm>
          <a:off x="409595" y="305236"/>
          <a:ext cx="744718" cy="7447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53754-BE26-4D18-A20E-ED568D2262CB}">
      <dsp:nvSpPr>
        <dsp:cNvPr id="0" name=""/>
        <dsp:cNvSpPr/>
      </dsp:nvSpPr>
      <dsp:spPr>
        <a:xfrm>
          <a:off x="1563908" y="578"/>
          <a:ext cx="7498811" cy="1354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302" tIns="143302" rIns="143302" bIns="143302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u="heavy" kern="1200" spc="0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rPr>
            <a:t>Ranga  Reddy</a:t>
          </a:r>
          <a:r>
            <a:rPr lang="en-US" sz="2300" kern="1200" spc="0" dirty="0">
              <a:latin typeface="Times New Roman" panose="02020603050405020304" pitchFamily="18" charset="0"/>
              <a:cs typeface="Times New Roman" panose="02020603050405020304" pitchFamily="18" charset="0"/>
            </a:rPr>
            <a:t>       seems   to have   the    most    documents registered for the FY 2019 to 2022, followed by  </a:t>
          </a:r>
          <a:r>
            <a:rPr lang="en-US" sz="2300" u="heavy" kern="1200" spc="0" dirty="0" err="1">
              <a:uFillTx/>
              <a:latin typeface="Times New Roman" panose="02020603050405020304" pitchFamily="18" charset="0"/>
              <a:cs typeface="Times New Roman" panose="02020603050405020304" pitchFamily="18" charset="0"/>
            </a:rPr>
            <a:t>Medchal</a:t>
          </a:r>
          <a:r>
            <a:rPr lang="en-US" sz="2300" u="heavy" kern="1200" spc="0" dirty="0">
              <a:uFillTx/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spc="0" dirty="0">
              <a:latin typeface="Times New Roman" panose="02020603050405020304" pitchFamily="18" charset="0"/>
              <a:cs typeface="Times New Roman" panose="02020603050405020304" pitchFamily="18" charset="0"/>
            </a:rPr>
            <a:t>and </a:t>
          </a:r>
          <a:r>
            <a:rPr lang="en-US" sz="2300" u="heavy" kern="1200" spc="0" dirty="0">
              <a:uFillTx/>
              <a:latin typeface="Times New Roman" panose="02020603050405020304" pitchFamily="18" charset="0"/>
              <a:cs typeface="Times New Roman" panose="02020603050405020304" pitchFamily="18" charset="0"/>
            </a:rPr>
            <a:t>H</a:t>
          </a:r>
          <a:r>
            <a:rPr lang="en-US" sz="2300" kern="1200" spc="0" dirty="0">
              <a:latin typeface="Times New Roman" panose="02020603050405020304" pitchFamily="18" charset="0"/>
              <a:cs typeface="Times New Roman" panose="02020603050405020304" pitchFamily="18" charset="0"/>
            </a:rPr>
            <a:t>y</a:t>
          </a:r>
          <a:r>
            <a:rPr lang="en-US" sz="2300" u="heavy" kern="1200" spc="0" dirty="0">
              <a:uFillTx/>
              <a:latin typeface="Times New Roman" panose="02020603050405020304" pitchFamily="18" charset="0"/>
              <a:cs typeface="Times New Roman" panose="02020603050405020304" pitchFamily="18" charset="0"/>
            </a:rPr>
            <a:t>derabad</a:t>
          </a:r>
          <a:r>
            <a:rPr lang="en-US" sz="2300" kern="1200" spc="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sp:txBody>
      <dsp:txXfrm>
        <a:off x="1563908" y="578"/>
        <a:ext cx="7498811" cy="1354033"/>
      </dsp:txXfrm>
    </dsp:sp>
    <dsp:sp modelId="{8117F892-6010-45A2-A903-A063D237988F}">
      <dsp:nvSpPr>
        <dsp:cNvPr id="0" name=""/>
        <dsp:cNvSpPr/>
      </dsp:nvSpPr>
      <dsp:spPr>
        <a:xfrm>
          <a:off x="0" y="1693120"/>
          <a:ext cx="9062720" cy="135403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2E4ECA-7177-4DE8-ADC6-91B0C452286D}">
      <dsp:nvSpPr>
        <dsp:cNvPr id="0" name=""/>
        <dsp:cNvSpPr/>
      </dsp:nvSpPr>
      <dsp:spPr>
        <a:xfrm>
          <a:off x="409595" y="1997778"/>
          <a:ext cx="744718" cy="7447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A0550D-46CB-4ABF-8DED-94135B935986}">
      <dsp:nvSpPr>
        <dsp:cNvPr id="0" name=""/>
        <dsp:cNvSpPr/>
      </dsp:nvSpPr>
      <dsp:spPr>
        <a:xfrm>
          <a:off x="1563908" y="1693120"/>
          <a:ext cx="7498811" cy="1354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302" tIns="143302" rIns="143302" bIns="143302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It shows there is lot of economic activity happening in the  state. And people from this districts showing interest to  invest the in the property and other assets.</a:t>
          </a:r>
        </a:p>
      </dsp:txBody>
      <dsp:txXfrm>
        <a:off x="1563908" y="1693120"/>
        <a:ext cx="7498811" cy="1354033"/>
      </dsp:txXfrm>
    </dsp:sp>
    <dsp:sp modelId="{31481677-96EF-4BE9-A82C-68733C13D418}">
      <dsp:nvSpPr>
        <dsp:cNvPr id="0" name=""/>
        <dsp:cNvSpPr/>
      </dsp:nvSpPr>
      <dsp:spPr>
        <a:xfrm>
          <a:off x="0" y="3385662"/>
          <a:ext cx="9062720" cy="135403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257839-D1ED-47C2-B646-712F750EE768}">
      <dsp:nvSpPr>
        <dsp:cNvPr id="0" name=""/>
        <dsp:cNvSpPr/>
      </dsp:nvSpPr>
      <dsp:spPr>
        <a:xfrm>
          <a:off x="409595" y="3690320"/>
          <a:ext cx="744718" cy="7447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570DD6-42DC-4A3E-ABEE-EA43A6AEEDA9}">
      <dsp:nvSpPr>
        <dsp:cNvPr id="0" name=""/>
        <dsp:cNvSpPr/>
      </dsp:nvSpPr>
      <dsp:spPr>
        <a:xfrm>
          <a:off x="1563908" y="3385662"/>
          <a:ext cx="7498811" cy="1354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302" tIns="143302" rIns="143302" bIns="143302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One needs to register the legal documents so as to  prevent any property dispute, fraud, conserve the  evidence, be assured of the title and publicizing the  information.</a:t>
          </a:r>
        </a:p>
      </dsp:txBody>
      <dsp:txXfrm>
        <a:off x="1563908" y="3385662"/>
        <a:ext cx="7498811" cy="13540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6669" y="1203448"/>
            <a:ext cx="12955610" cy="3812147"/>
          </a:xfrm>
        </p:spPr>
        <p:txBody>
          <a:bodyPr bIns="0" anchor="b">
            <a:normAutofit/>
          </a:bodyPr>
          <a:lstStyle>
            <a:lvl1pPr algn="l">
              <a:defRPr sz="9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26670" y="5296807"/>
            <a:ext cx="12955608" cy="1466432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700" b="0" cap="all" baseline="0">
                <a:solidFill>
                  <a:schemeClr val="tx1"/>
                </a:solidFill>
              </a:defRPr>
            </a:lvl1pPr>
            <a:lvl2pPr marL="685800" indent="0" algn="ctr">
              <a:buNone/>
              <a:defRPr sz="27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4751" y="493961"/>
            <a:ext cx="7460873" cy="463802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56497" y="1198460"/>
            <a:ext cx="1216529" cy="755367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3626670" y="5292813"/>
            <a:ext cx="1295560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268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2180844" y="2770632"/>
            <a:ext cx="1441128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553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158667" y="1198460"/>
            <a:ext cx="2423613" cy="6989834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67008" y="1198460"/>
            <a:ext cx="11743245" cy="69898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158667" y="1198460"/>
            <a:ext cx="0" cy="6989834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6628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9038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2180844" y="2770632"/>
            <a:ext cx="1441128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403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1359" y="2634195"/>
            <a:ext cx="12964731" cy="2831925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1359" y="5709293"/>
            <a:ext cx="12945669" cy="1519394"/>
          </a:xfrm>
        </p:spPr>
        <p:txBody>
          <a:bodyPr tIns="91440"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181359" y="5707478"/>
            <a:ext cx="1294566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5346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3826" y="1207334"/>
            <a:ext cx="14408453" cy="15889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0997" y="3016318"/>
            <a:ext cx="6967728" cy="51728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20657" y="3026015"/>
            <a:ext cx="6967728" cy="5162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2180844" y="2770632"/>
            <a:ext cx="1441128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9834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0787" y="1206245"/>
            <a:ext cx="14411492" cy="1584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0787" y="3029324"/>
            <a:ext cx="6967728" cy="1202915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300" b="0" cap="all" baseline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0787" y="4236404"/>
            <a:ext cx="6967728" cy="39666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18543" y="3034505"/>
            <a:ext cx="6967728" cy="12033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300" b="0" cap="all" baseline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618543" y="4232237"/>
            <a:ext cx="6967728" cy="3956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2180844" y="2770632"/>
            <a:ext cx="1441128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895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2180844" y="2770632"/>
            <a:ext cx="1441128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783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8516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007" y="1198460"/>
            <a:ext cx="4909649" cy="3370676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65571" y="1198461"/>
            <a:ext cx="9018705" cy="6988239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67007" y="4808237"/>
            <a:ext cx="4912520" cy="3372272"/>
          </a:xfrm>
        </p:spPr>
        <p:txBody>
          <a:bodyPr/>
          <a:lstStyle>
            <a:lvl1pPr marL="0" indent="0" algn="l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2172420" y="4808237"/>
            <a:ext cx="49042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078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216081" y="723256"/>
            <a:ext cx="6111800" cy="7723652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6809" y="1694270"/>
            <a:ext cx="8298492" cy="274587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186584" y="1683814"/>
            <a:ext cx="4186757" cy="5799491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75494" y="4718988"/>
            <a:ext cx="8286606" cy="3005613"/>
          </a:xfrm>
        </p:spPr>
        <p:txBody>
          <a:bodyPr>
            <a:normAutofit/>
          </a:bodyPr>
          <a:lstStyle>
            <a:lvl1pPr marL="0" indent="0" algn="l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171074" y="8204785"/>
            <a:ext cx="8291027" cy="480185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71073" y="477961"/>
            <a:ext cx="8311506" cy="481397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2171074" y="4715408"/>
            <a:ext cx="829102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964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029215"/>
            <a:ext cx="18288000" cy="615891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9189720"/>
            <a:ext cx="18288000" cy="11144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7369" y="1206779"/>
            <a:ext cx="14404913" cy="15738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7369" y="3023599"/>
            <a:ext cx="14404913" cy="5175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331208" y="495555"/>
            <a:ext cx="5251073" cy="4638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7369" y="493961"/>
            <a:ext cx="8908254" cy="4638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091" y="1198460"/>
            <a:ext cx="1216529" cy="75536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420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9192620"/>
            <a:ext cx="18288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06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1" r:id="rId1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48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120000"/>
        </a:lnSpc>
        <a:spcBef>
          <a:spcPts val="1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3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7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1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11.png"/><Relationship Id="rId7" Type="http://schemas.openxmlformats.org/officeDocument/2006/relationships/diagramData" Target="../diagrams/data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microsoft.com/office/2007/relationships/diagramDrawing" Target="../diagrams/drawing1.xml"/><Relationship Id="rId5" Type="http://schemas.openxmlformats.org/officeDocument/2006/relationships/image" Target="../media/image13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12.png"/><Relationship Id="rId9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0" y="1710759"/>
            <a:ext cx="7587452" cy="8572500"/>
            <a:chOff x="0" y="1710759"/>
            <a:chExt cx="5752465" cy="8572500"/>
          </a:xfrm>
        </p:grpSpPr>
        <p:sp>
          <p:nvSpPr>
            <p:cNvPr id="4" name="object 4"/>
            <p:cNvSpPr/>
            <p:nvPr/>
          </p:nvSpPr>
          <p:spPr>
            <a:xfrm>
              <a:off x="0" y="1710759"/>
              <a:ext cx="5752169" cy="8572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37376" y="6099108"/>
              <a:ext cx="3876690" cy="387669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45326" y="917759"/>
            <a:ext cx="954167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IN" sz="4400" dirty="0"/>
              <a:t>Telangana Growth Analysis </a:t>
            </a:r>
            <a:endParaRPr sz="9550" dirty="0">
              <a:latin typeface="Courier New"/>
              <a:cs typeface="Courier New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4AE64B-D0A1-E4A8-9DE5-2EB703E009DE}"/>
              </a:ext>
            </a:extLst>
          </p:cNvPr>
          <p:cNvSpPr txBox="1"/>
          <p:nvPr/>
        </p:nvSpPr>
        <p:spPr>
          <a:xfrm>
            <a:off x="12115800" y="8724900"/>
            <a:ext cx="53315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SAI PRANEETH ADIGOPULA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29402" y="0"/>
            <a:ext cx="17358596" cy="4421397"/>
            <a:chOff x="929402" y="0"/>
            <a:chExt cx="17358596" cy="4421397"/>
          </a:xfrm>
        </p:grpSpPr>
        <p:sp>
          <p:nvSpPr>
            <p:cNvPr id="3" name="object 3"/>
            <p:cNvSpPr/>
            <p:nvPr/>
          </p:nvSpPr>
          <p:spPr>
            <a:xfrm>
              <a:off x="14119432" y="0"/>
              <a:ext cx="4168566" cy="44213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29402" y="1515392"/>
              <a:ext cx="16330294" cy="1541780"/>
            </a:xfrm>
            <a:custGeom>
              <a:avLst/>
              <a:gdLst/>
              <a:ahLst/>
              <a:cxnLst/>
              <a:rect l="l" t="t" r="r" b="b"/>
              <a:pathLst>
                <a:path w="16330294" h="1541780">
                  <a:moveTo>
                    <a:pt x="16329934" y="1541646"/>
                  </a:moveTo>
                  <a:lnTo>
                    <a:pt x="0" y="1541646"/>
                  </a:lnTo>
                  <a:lnTo>
                    <a:pt x="0" y="0"/>
                  </a:lnTo>
                  <a:lnTo>
                    <a:pt x="16329934" y="0"/>
                  </a:lnTo>
                  <a:lnTo>
                    <a:pt x="16329934" y="15416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29832" y="1515392"/>
              <a:ext cx="16325215" cy="1543050"/>
            </a:xfrm>
            <a:custGeom>
              <a:avLst/>
              <a:gdLst/>
              <a:ahLst/>
              <a:cxnLst/>
              <a:rect l="l" t="t" r="r" b="b"/>
              <a:pathLst>
                <a:path w="16325215" h="1543050">
                  <a:moveTo>
                    <a:pt x="0" y="0"/>
                  </a:moveTo>
                  <a:lnTo>
                    <a:pt x="16324970" y="0"/>
                  </a:lnTo>
                  <a:lnTo>
                    <a:pt x="16324970" y="1543053"/>
                  </a:lnTo>
                  <a:lnTo>
                    <a:pt x="0" y="1543053"/>
                  </a:lnTo>
                  <a:lnTo>
                    <a:pt x="0" y="0"/>
                  </a:lnTo>
                  <a:close/>
                </a:path>
              </a:pathLst>
            </a:custGeom>
            <a:ln w="19068">
              <a:solidFill>
                <a:srgbClr val="122B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446332" y="3916435"/>
              <a:ext cx="1263650" cy="28575"/>
            </a:xfrm>
            <a:custGeom>
              <a:avLst/>
              <a:gdLst/>
              <a:ahLst/>
              <a:cxnLst/>
              <a:rect l="l" t="t" r="r" b="b"/>
              <a:pathLst>
                <a:path w="1263650" h="28575">
                  <a:moveTo>
                    <a:pt x="1263623" y="28575"/>
                  </a:moveTo>
                  <a:lnTo>
                    <a:pt x="0" y="28575"/>
                  </a:lnTo>
                  <a:lnTo>
                    <a:pt x="0" y="0"/>
                  </a:lnTo>
                  <a:lnTo>
                    <a:pt x="1263623" y="0"/>
                  </a:lnTo>
                  <a:lnTo>
                    <a:pt x="1263623" y="285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16702" y="669956"/>
            <a:ext cx="35814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390" dirty="0">
                <a:solidFill>
                  <a:srgbClr val="122BAF"/>
                </a:solidFill>
                <a:latin typeface="Courier New"/>
                <a:cs typeface="Courier New"/>
              </a:rPr>
              <a:t>Question-</a:t>
            </a:r>
            <a:r>
              <a:rPr sz="4000" b="1" spc="395" dirty="0">
                <a:solidFill>
                  <a:srgbClr val="122BAF"/>
                </a:solidFill>
                <a:latin typeface="Courier New"/>
                <a:cs typeface="Courier New"/>
              </a:rPr>
              <a:t>6</a:t>
            </a:r>
            <a:endParaRPr sz="40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9366" y="1673517"/>
            <a:ext cx="17348632" cy="547714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00025" marR="918210" indent="85090">
              <a:lnSpc>
                <a:spcPts val="2850"/>
              </a:lnSpc>
              <a:spcBef>
                <a:spcPts val="350"/>
              </a:spcBef>
            </a:pPr>
            <a:r>
              <a:rPr sz="2450" spc="4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sz="2450" spc="9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 </a:t>
            </a:r>
            <a:r>
              <a:rPr sz="2450" spc="1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450" spc="12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</a:t>
            </a:r>
            <a:r>
              <a:rPr sz="2450" spc="12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2450" spc="6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vehicles </a:t>
            </a:r>
            <a:r>
              <a:rPr sz="2450" spc="7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vary </a:t>
            </a:r>
            <a:r>
              <a:rPr sz="2450" spc="17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sz="2450" spc="6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vehicle </a:t>
            </a:r>
            <a:r>
              <a:rPr sz="2450" spc="4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sz="2450" spc="7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(MotorCycle, </a:t>
            </a:r>
            <a:r>
              <a:rPr sz="2450" spc="5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MotorCar, </a:t>
            </a:r>
            <a:r>
              <a:rPr sz="2450" spc="2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AutoRickshaw,  </a:t>
            </a:r>
            <a:r>
              <a:rPr sz="2450" spc="8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Agriculture)</a:t>
            </a:r>
            <a:r>
              <a:rPr sz="2450" spc="-1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6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across</a:t>
            </a:r>
            <a:r>
              <a:rPr sz="2450" spc="-1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14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sz="2450" spc="-1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0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districts?</a:t>
            </a:r>
            <a:r>
              <a:rPr sz="2450" spc="-1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4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sz="2450" spc="-1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0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</a:t>
            </a:r>
            <a:r>
              <a:rPr sz="2450" spc="-1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6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</a:t>
            </a:r>
            <a:r>
              <a:rPr sz="2450" spc="-1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districts</a:t>
            </a:r>
            <a:r>
              <a:rPr sz="2450" spc="-1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2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2450" spc="-1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-2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450" spc="-1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1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predominant</a:t>
            </a:r>
            <a:r>
              <a:rPr sz="2450" spc="-1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9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preference</a:t>
            </a:r>
            <a:r>
              <a:rPr sz="2450" spc="-1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1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450" spc="-1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-2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450" spc="-1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1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  </a:t>
            </a:r>
            <a:r>
              <a:rPr sz="2450" spc="6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vehicle </a:t>
            </a:r>
            <a:r>
              <a:rPr sz="2450" spc="2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class? </a:t>
            </a:r>
            <a:r>
              <a:rPr sz="2450" spc="7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 </a:t>
            </a:r>
            <a:r>
              <a:rPr sz="2450" spc="-19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FY </a:t>
            </a:r>
            <a:r>
              <a:rPr sz="2450" spc="1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2022 </a:t>
            </a:r>
            <a:r>
              <a:rPr sz="2450" spc="11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450" spc="-24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sz="2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sz="3300" dirty="0">
              <a:latin typeface="Arial"/>
              <a:cs typeface="Arial"/>
            </a:endParaRPr>
          </a:p>
          <a:p>
            <a:pPr marL="13180060" marR="5080">
              <a:lnSpc>
                <a:spcPts val="2700"/>
              </a:lnSpc>
              <a:spcBef>
                <a:spcPts val="2655"/>
              </a:spcBef>
            </a:pPr>
            <a:r>
              <a:rPr sz="2450" u="heavy" spc="-6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50" u="heavy" spc="5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225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yderabad </a:t>
            </a:r>
            <a:r>
              <a:rPr sz="225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seems </a:t>
            </a:r>
            <a:r>
              <a:rPr sz="2250" spc="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25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 </a:t>
            </a:r>
            <a:r>
              <a:rPr sz="225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predominant </a:t>
            </a:r>
            <a:r>
              <a:rPr sz="225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sz="225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 </a:t>
            </a:r>
            <a:r>
              <a:rPr sz="225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highest </a:t>
            </a:r>
            <a:r>
              <a:rPr sz="225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</a:t>
            </a:r>
            <a:r>
              <a:rPr sz="225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 </a:t>
            </a:r>
            <a:r>
              <a:rPr sz="225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vehicles </a:t>
            </a:r>
            <a:r>
              <a:rPr sz="225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registered </a:t>
            </a:r>
            <a:r>
              <a:rPr sz="225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sz="22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 </a:t>
            </a:r>
            <a:r>
              <a:rPr sz="225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 </a:t>
            </a:r>
            <a:r>
              <a:rPr sz="225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vehicle </a:t>
            </a:r>
            <a:r>
              <a:rPr sz="225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classes </a:t>
            </a:r>
            <a:r>
              <a:rPr sz="225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 </a:t>
            </a:r>
            <a:r>
              <a:rPr sz="225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majority </a:t>
            </a:r>
            <a:r>
              <a:rPr sz="225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250" spc="-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50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Auto-rickshaw  </a:t>
            </a:r>
            <a:r>
              <a:rPr sz="225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 </a:t>
            </a:r>
            <a:r>
              <a:rPr sz="225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held </a:t>
            </a:r>
            <a:r>
              <a:rPr sz="225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sz="225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Hyderabad  </a:t>
            </a:r>
            <a:r>
              <a:rPr sz="225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district </a:t>
            </a:r>
            <a:r>
              <a:rPr sz="225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</a:t>
            </a:r>
            <a:r>
              <a:rPr sz="2250" spc="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25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25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heavy  </a:t>
            </a:r>
            <a:r>
              <a:rPr sz="225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population </a:t>
            </a:r>
            <a:r>
              <a:rPr sz="225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 </a:t>
            </a:r>
            <a:r>
              <a:rPr sz="225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urbanization. </a:t>
            </a:r>
            <a:r>
              <a:rPr sz="225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</a:t>
            </a:r>
            <a:r>
              <a:rPr sz="2250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 </a:t>
            </a:r>
            <a:r>
              <a:rPr sz="225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professionals </a:t>
            </a:r>
            <a:r>
              <a:rPr sz="225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 </a:t>
            </a:r>
            <a:r>
              <a:rPr sz="225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MotorCycle </a:t>
            </a:r>
            <a:r>
              <a:rPr sz="2250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sz="225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MotorCars  </a:t>
            </a:r>
            <a:r>
              <a:rPr sz="225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sz="225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</a:t>
            </a:r>
            <a:r>
              <a:rPr sz="225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daily</a:t>
            </a:r>
            <a:r>
              <a:rPr sz="2250" spc="-2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5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use.</a:t>
            </a: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A0F610-D1E5-B9A4-DA26-D5E791DD5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267608"/>
            <a:ext cx="12900230" cy="685859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630F413-44CE-4746-9821-9E0107978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18287542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2D671B1-B099-4F9C-B9CC-9D22B4DAF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29214"/>
            <a:ext cx="18288000" cy="7257786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1333988" y="1061212"/>
            <a:ext cx="4736365" cy="1968002"/>
          </a:xfrm>
          <a:prstGeom prst="rect">
            <a:avLst/>
          </a:prstGeom>
        </p:spPr>
        <p:txBody>
          <a:bodyPr vert="horz" lIns="0" tIns="12700" rIns="0" bIns="0" rtlCol="0" anchor="t">
            <a:normAutofit/>
          </a:bodyPr>
          <a:lstStyle/>
          <a:p>
            <a:pPr marL="12700">
              <a:spcBef>
                <a:spcPts val="100"/>
              </a:spcBef>
            </a:pPr>
            <a:r>
              <a:rPr lang="en-IN" sz="4200" b="1" spc="390">
                <a:latin typeface="Courier New"/>
                <a:cs typeface="Courier New"/>
              </a:rPr>
              <a:t>Question-</a:t>
            </a:r>
            <a:r>
              <a:rPr lang="en-IN" sz="4200" b="1" spc="395">
                <a:latin typeface="Courier New"/>
                <a:cs typeface="Courier New"/>
              </a:rPr>
              <a:t>7</a:t>
            </a:r>
            <a:endParaRPr lang="en-IN" sz="4200">
              <a:latin typeface="Courier New"/>
              <a:cs typeface="Courier New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552FBEF-FA69-427B-8245-0A518E051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333988" y="3219813"/>
            <a:ext cx="473636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898488B7-DBD3-40E7-B54B-4DA6C5693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77370" y="4683744"/>
            <a:ext cx="5295235" cy="15738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18" name="Picture 17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701E05B5-9918-46E5-F290-3DEE03B24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924" y="1061212"/>
            <a:ext cx="8450725" cy="8260587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idx="1"/>
          </p:nvPr>
        </p:nvSpPr>
        <p:spPr>
          <a:xfrm>
            <a:off x="11331207" y="3410412"/>
            <a:ext cx="4739148" cy="5911387"/>
          </a:xfrm>
          <a:prstGeom prst="rect">
            <a:avLst/>
          </a:prstGeom>
        </p:spPr>
        <p:txBody>
          <a:bodyPr vert="horz" lIns="0" tIns="44450" rIns="0" bIns="0" rtlCol="0">
            <a:normAutofit/>
          </a:bodyPr>
          <a:lstStyle/>
          <a:p>
            <a:pPr marL="200025" marR="631190" indent="85090">
              <a:spcBef>
                <a:spcPts val="350"/>
              </a:spcBef>
            </a:pPr>
            <a:r>
              <a:rPr sz="245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r>
              <a:rPr sz="24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sz="245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4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</a:t>
            </a:r>
            <a:r>
              <a:rPr sz="245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sz="245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4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bottom</a:t>
            </a:r>
            <a:r>
              <a:rPr sz="245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sz="24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districts</a:t>
            </a:r>
            <a:r>
              <a:rPr sz="245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sz="245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sz="24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shown</a:t>
            </a:r>
            <a:r>
              <a:rPr sz="245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45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highest</a:t>
            </a:r>
            <a:r>
              <a:rPr sz="24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45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lowest</a:t>
            </a:r>
            <a:r>
              <a:rPr sz="24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vehicle</a:t>
            </a:r>
            <a:r>
              <a:rPr sz="245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</a:t>
            </a:r>
            <a:r>
              <a:rPr sz="245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growth  </a:t>
            </a:r>
            <a:r>
              <a:rPr sz="245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during</a:t>
            </a:r>
            <a:r>
              <a:rPr sz="24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-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FY</a:t>
            </a:r>
            <a:r>
              <a:rPr sz="24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</a:t>
            </a:r>
            <a:r>
              <a:rPr sz="24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</a:t>
            </a:r>
            <a:r>
              <a:rPr sz="24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45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-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FY</a:t>
            </a:r>
            <a:r>
              <a:rPr sz="24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2021?</a:t>
            </a:r>
            <a:r>
              <a:rPr sz="24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(Consider</a:t>
            </a:r>
            <a:r>
              <a:rPr sz="24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4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</a:t>
            </a:r>
            <a:r>
              <a:rPr sz="245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categories:</a:t>
            </a:r>
            <a:r>
              <a:rPr sz="24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Petrol,</a:t>
            </a:r>
            <a:r>
              <a:rPr sz="24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Diesel</a:t>
            </a:r>
            <a:r>
              <a:rPr sz="24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4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Electric)</a:t>
            </a:r>
            <a:endParaRPr lang="en-IN" sz="2450" spc="8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  <a:p>
            <a:pPr marL="0" indent="0">
              <a:spcBef>
                <a:spcPts val="30"/>
              </a:spcBef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143499"/>
            <a:ext cx="4968727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6702" y="368966"/>
            <a:ext cx="35814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390" dirty="0">
                <a:solidFill>
                  <a:srgbClr val="122BAF"/>
                </a:solidFill>
                <a:latin typeface="Courier New"/>
                <a:cs typeface="Courier New"/>
              </a:rPr>
              <a:t>Question-</a:t>
            </a:r>
            <a:r>
              <a:rPr sz="4000" b="1" spc="395" dirty="0">
                <a:solidFill>
                  <a:srgbClr val="122BAF"/>
                </a:solidFill>
                <a:latin typeface="Courier New"/>
                <a:cs typeface="Courier New"/>
              </a:rPr>
              <a:t>8</a:t>
            </a:r>
            <a:endParaRPr sz="40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2294" y="1329698"/>
            <a:ext cx="6457950" cy="1360629"/>
          </a:xfrm>
          <a:prstGeom prst="rect">
            <a:avLst/>
          </a:prstGeom>
          <a:solidFill>
            <a:srgbClr val="FFFFFF"/>
          </a:solidFill>
          <a:ln w="19009">
            <a:solidFill>
              <a:srgbClr val="122BAF"/>
            </a:solidFill>
          </a:ln>
        </p:spPr>
        <p:txBody>
          <a:bodyPr vert="horz" wrap="square" lIns="0" tIns="242570" rIns="0" bIns="0" rtlCol="0">
            <a:spAutoFit/>
          </a:bodyPr>
          <a:lstStyle/>
          <a:p>
            <a:pPr marL="221615" marR="644525">
              <a:lnSpc>
                <a:spcPts val="2850"/>
              </a:lnSpc>
              <a:spcBef>
                <a:spcPts val="1910"/>
              </a:spcBef>
            </a:pPr>
            <a:r>
              <a:rPr sz="2450" spc="7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r>
              <a:rPr sz="2450" spc="-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14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sz="2450" spc="-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450" spc="-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9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</a:t>
            </a:r>
            <a:r>
              <a:rPr sz="2450" spc="-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5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sz="2450" spc="-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0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sectors</a:t>
            </a:r>
            <a:r>
              <a:rPr sz="2450" spc="-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5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sz="2450" spc="-2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3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  </a:t>
            </a:r>
            <a:r>
              <a:rPr sz="2450" spc="9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witnessed </a:t>
            </a:r>
            <a:r>
              <a:rPr sz="2450" spc="1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450" spc="14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</a:t>
            </a:r>
            <a:r>
              <a:rPr sz="2450" spc="8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significant  </a:t>
            </a:r>
            <a:r>
              <a:rPr sz="2450" spc="10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investments </a:t>
            </a:r>
            <a:r>
              <a:rPr sz="2450" spc="5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sz="2450" spc="-19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FY</a:t>
            </a:r>
            <a:r>
              <a:rPr sz="2450" spc="-23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6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2022.</a:t>
            </a:r>
            <a:endParaRPr sz="2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03714" y="3477417"/>
            <a:ext cx="95250" cy="95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03714" y="5706267"/>
            <a:ext cx="95250" cy="95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03714" y="7192167"/>
            <a:ext cx="95250" cy="95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51910" y="3302792"/>
            <a:ext cx="5935345" cy="52694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50"/>
              </a:spcBef>
            </a:pP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Telangana Government focusing and investing  large amount in Real estate, Industrial and IT  buildings to make economically grow,  Infrastructure development, Public private  partnerships, to attract tourism etc.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222885">
              <a:lnSpc>
                <a:spcPct val="101600"/>
              </a:lnSpc>
            </a:pP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government is investing good amount in  manufacturing sectors may recycling and  sustainability as in focus.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109220">
              <a:lnSpc>
                <a:spcPct val="101600"/>
              </a:lnSpc>
            </a:pP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we know Hyderabad is a largest drug  exporter of India. And many pharma  companies exist here. Telangana's  investments in pharmaceuticals often include  funding for research and development (R&amp;D)  initiatives.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E4E2E0-D5D5-E516-F1B3-FCD4A37AB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286" y="1003966"/>
            <a:ext cx="8622714" cy="810193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702" y="368966"/>
            <a:ext cx="35814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390" dirty="0">
                <a:solidFill>
                  <a:srgbClr val="122BAF"/>
                </a:solidFill>
                <a:latin typeface="Courier New"/>
                <a:cs typeface="Courier New"/>
              </a:rPr>
              <a:t>Question-</a:t>
            </a:r>
            <a:r>
              <a:rPr sz="4000" b="1" spc="395" dirty="0">
                <a:solidFill>
                  <a:srgbClr val="122BAF"/>
                </a:solidFill>
                <a:latin typeface="Courier New"/>
                <a:cs typeface="Courier New"/>
              </a:rPr>
              <a:t>9</a:t>
            </a:r>
            <a:endParaRPr sz="40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52294" y="1329704"/>
            <a:ext cx="6457950" cy="2476319"/>
          </a:xfrm>
          <a:prstGeom prst="rect">
            <a:avLst/>
          </a:prstGeom>
          <a:solidFill>
            <a:srgbClr val="FFFFFF"/>
          </a:solidFill>
          <a:ln w="19061">
            <a:solidFill>
              <a:srgbClr val="122BAF"/>
            </a:solidFill>
          </a:ln>
        </p:spPr>
        <p:txBody>
          <a:bodyPr vert="horz" wrap="square" lIns="0" tIns="242570" rIns="0" bIns="0" rtlCol="0">
            <a:spAutoFit/>
          </a:bodyPr>
          <a:lstStyle/>
          <a:p>
            <a:pPr marL="221615" marR="545465">
              <a:lnSpc>
                <a:spcPts val="2850"/>
              </a:lnSpc>
              <a:spcBef>
                <a:spcPts val="1910"/>
              </a:spcBef>
            </a:pPr>
            <a:r>
              <a:rPr sz="2450" spc="7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r>
              <a:rPr sz="2450" spc="-3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14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sz="2450" spc="-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450" spc="-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9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</a:t>
            </a:r>
            <a:r>
              <a:rPr sz="2450" spc="-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9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sz="2450" spc="-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districts</a:t>
            </a:r>
            <a:r>
              <a:rPr sz="2450" spc="-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5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sz="2450" spc="-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3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  </a:t>
            </a:r>
            <a:r>
              <a:rPr sz="2450" spc="14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attracted </a:t>
            </a:r>
            <a:r>
              <a:rPr sz="2450" spc="1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450" spc="14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</a:t>
            </a:r>
            <a:r>
              <a:rPr sz="2450" spc="8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significant </a:t>
            </a:r>
            <a:r>
              <a:rPr sz="2450" spc="12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sector  </a:t>
            </a:r>
            <a:r>
              <a:rPr sz="2450" spc="10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investments </a:t>
            </a:r>
            <a:r>
              <a:rPr sz="2450" spc="7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during </a:t>
            </a:r>
            <a:r>
              <a:rPr sz="2450" spc="-19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FY </a:t>
            </a:r>
            <a:r>
              <a:rPr sz="2450" spc="-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 </a:t>
            </a:r>
            <a:r>
              <a:rPr sz="2450" spc="19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450" spc="-14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9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2022?</a:t>
            </a:r>
            <a:endParaRPr sz="2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1615" marR="1066800">
              <a:lnSpc>
                <a:spcPts val="2850"/>
              </a:lnSpc>
            </a:pPr>
            <a:r>
              <a:rPr sz="2450" spc="10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sz="2450" spc="-3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14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factors</a:t>
            </a:r>
            <a:r>
              <a:rPr sz="2450" spc="-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1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could</a:t>
            </a:r>
            <a:r>
              <a:rPr sz="2450" spc="-3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3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sz="2450" spc="-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8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led</a:t>
            </a:r>
            <a:r>
              <a:rPr sz="2450" spc="-3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9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450" spc="-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 </a:t>
            </a:r>
            <a:r>
              <a:rPr sz="2450" spc="8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substantial </a:t>
            </a:r>
            <a:r>
              <a:rPr sz="2450" spc="10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investments </a:t>
            </a:r>
            <a:r>
              <a:rPr sz="2450" spc="5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sz="2450" spc="9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 particular</a:t>
            </a:r>
            <a:r>
              <a:rPr sz="2450" spc="-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0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districts?</a:t>
            </a:r>
            <a:endParaRPr sz="2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220136" y="1818759"/>
            <a:ext cx="104775" cy="104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85757" y="1990216"/>
            <a:ext cx="900430" cy="28575"/>
          </a:xfrm>
          <a:custGeom>
            <a:avLst/>
            <a:gdLst/>
            <a:ahLst/>
            <a:cxnLst/>
            <a:rect l="l" t="t" r="r" b="b"/>
            <a:pathLst>
              <a:path w="900429" h="28575">
                <a:moveTo>
                  <a:pt x="900379" y="0"/>
                </a:moveTo>
                <a:lnTo>
                  <a:pt x="866025" y="0"/>
                </a:lnTo>
                <a:lnTo>
                  <a:pt x="0" y="0"/>
                </a:lnTo>
                <a:lnTo>
                  <a:pt x="0" y="28575"/>
                </a:lnTo>
                <a:lnTo>
                  <a:pt x="866025" y="28575"/>
                </a:lnTo>
                <a:lnTo>
                  <a:pt x="900379" y="28575"/>
                </a:lnTo>
                <a:lnTo>
                  <a:pt x="9003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797564" y="1990209"/>
            <a:ext cx="752475" cy="28575"/>
          </a:xfrm>
          <a:custGeom>
            <a:avLst/>
            <a:gdLst/>
            <a:ahLst/>
            <a:cxnLst/>
            <a:rect l="l" t="t" r="r" b="b"/>
            <a:pathLst>
              <a:path w="752475" h="28575">
                <a:moveTo>
                  <a:pt x="752086" y="28575"/>
                </a:moveTo>
                <a:lnTo>
                  <a:pt x="0" y="28575"/>
                </a:lnTo>
                <a:lnTo>
                  <a:pt x="0" y="0"/>
                </a:lnTo>
                <a:lnTo>
                  <a:pt x="752086" y="0"/>
                </a:lnTo>
                <a:lnTo>
                  <a:pt x="752086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20136" y="2961759"/>
            <a:ext cx="104775" cy="104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470862" y="1640991"/>
            <a:ext cx="9149715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250" u="heavy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Ran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gareddy, </a:t>
            </a:r>
            <a:r>
              <a:rPr sz="2250" u="heavy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Maedchal_Malka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jgi</a:t>
            </a:r>
            <a:r>
              <a:rPr sz="2250" u="heavy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ri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sz="2250" u="heavy" dirty="0" err="1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San</a:t>
            </a:r>
            <a:r>
              <a:rPr sz="22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garedd</a:t>
            </a:r>
            <a:r>
              <a:rPr lang="en-I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the top 3 districts  that have attracted the most significant sectoral investments from FY  2019 - 2022.</a:t>
            </a:r>
          </a:p>
          <a:p>
            <a:pPr marL="12700" marR="461009">
              <a:lnSpc>
                <a:spcPct val="100000"/>
              </a:lnSpc>
            </a:pP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three districts are having favorable business environment, so  government is showing interest to investment in sectors at this  districts.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AF50BB-F5C6-1F01-1DDF-CB481DD56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579" y="4092651"/>
            <a:ext cx="7660046" cy="619434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01740" y="1579679"/>
            <a:ext cx="16229965" cy="1257935"/>
            <a:chOff x="901740" y="1579679"/>
            <a:chExt cx="16229965" cy="1257935"/>
          </a:xfrm>
        </p:grpSpPr>
        <p:sp>
          <p:nvSpPr>
            <p:cNvPr id="3" name="object 3"/>
            <p:cNvSpPr/>
            <p:nvPr/>
          </p:nvSpPr>
          <p:spPr>
            <a:xfrm>
              <a:off x="910727" y="1589226"/>
              <a:ext cx="16207105" cy="1235710"/>
            </a:xfrm>
            <a:custGeom>
              <a:avLst/>
              <a:gdLst/>
              <a:ahLst/>
              <a:cxnLst/>
              <a:rect l="l" t="t" r="r" b="b"/>
              <a:pathLst>
                <a:path w="16207105" h="1235710">
                  <a:moveTo>
                    <a:pt x="16206988" y="1235367"/>
                  </a:moveTo>
                  <a:lnTo>
                    <a:pt x="0" y="1235367"/>
                  </a:lnTo>
                  <a:lnTo>
                    <a:pt x="0" y="0"/>
                  </a:lnTo>
                  <a:lnTo>
                    <a:pt x="16206988" y="0"/>
                  </a:lnTo>
                  <a:lnTo>
                    <a:pt x="16206988" y="12353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11287" y="1589226"/>
              <a:ext cx="16210915" cy="1238250"/>
            </a:xfrm>
            <a:custGeom>
              <a:avLst/>
              <a:gdLst/>
              <a:ahLst/>
              <a:cxnLst/>
              <a:rect l="l" t="t" r="r" b="b"/>
              <a:pathLst>
                <a:path w="16210915" h="1238250">
                  <a:moveTo>
                    <a:pt x="0" y="0"/>
                  </a:moveTo>
                  <a:lnTo>
                    <a:pt x="16210450" y="0"/>
                  </a:lnTo>
                  <a:lnTo>
                    <a:pt x="16210450" y="1238254"/>
                  </a:lnTo>
                  <a:lnTo>
                    <a:pt x="0" y="1238254"/>
                  </a:lnTo>
                  <a:lnTo>
                    <a:pt x="0" y="0"/>
                  </a:lnTo>
                  <a:close/>
                </a:path>
              </a:pathLst>
            </a:custGeom>
            <a:ln w="19095">
              <a:solidFill>
                <a:srgbClr val="122B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1726162" y="7152253"/>
            <a:ext cx="6561836" cy="31347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75134" y="628503"/>
            <a:ext cx="39370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395" dirty="0">
                <a:solidFill>
                  <a:srgbClr val="122BAF"/>
                </a:solidFill>
                <a:latin typeface="Courier New"/>
                <a:cs typeface="Courier New"/>
              </a:rPr>
              <a:t>Question-10</a:t>
            </a:r>
            <a:endParaRPr sz="40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0835" y="1787491"/>
            <a:ext cx="16196944" cy="788677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11454" marR="1096010">
              <a:lnSpc>
                <a:spcPts val="2850"/>
              </a:lnSpc>
              <a:spcBef>
                <a:spcPts val="350"/>
              </a:spcBef>
            </a:pPr>
            <a:r>
              <a:rPr sz="2450" spc="-5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450" spc="-2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0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</a:t>
            </a:r>
            <a:r>
              <a:rPr sz="2450" spc="-2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6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</a:t>
            </a:r>
            <a:r>
              <a:rPr sz="2450" spc="-1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7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</a:t>
            </a:r>
            <a:r>
              <a:rPr sz="2450" spc="-2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1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sz="2450" spc="-2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4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district</a:t>
            </a:r>
            <a:r>
              <a:rPr sz="2450" spc="-1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7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investments,</a:t>
            </a:r>
            <a:r>
              <a:rPr sz="2450" spc="-2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6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vehicles</a:t>
            </a:r>
            <a:r>
              <a:rPr sz="2450" spc="-1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</a:t>
            </a:r>
            <a:r>
              <a:rPr sz="2450" spc="-2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7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450" spc="-2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1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stamps</a:t>
            </a:r>
            <a:r>
              <a:rPr sz="2450" spc="-1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6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revenue</a:t>
            </a:r>
            <a:r>
              <a:rPr sz="2450" spc="-2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0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within</a:t>
            </a:r>
            <a:r>
              <a:rPr sz="2450" spc="-1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 </a:t>
            </a:r>
            <a:r>
              <a:rPr sz="2450" spc="5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</a:t>
            </a:r>
            <a:r>
              <a:rPr sz="2450" spc="14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district </a:t>
            </a:r>
            <a:r>
              <a:rPr sz="2450" spc="11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sz="2450" spc="-19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FY </a:t>
            </a:r>
            <a:r>
              <a:rPr sz="2450" spc="-4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 </a:t>
            </a:r>
            <a:r>
              <a:rPr sz="2450" spc="7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450" spc="-23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9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2022?</a:t>
            </a:r>
            <a:endParaRPr sz="2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4800" y="3021123"/>
            <a:ext cx="10649547" cy="31290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910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Yes, there is potential co-relation between districts investment, estamps revenue &amp; vehicle sales.</a:t>
            </a:r>
          </a:p>
          <a:p>
            <a:pPr marL="355600" marR="508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Increment of investment means good growth in economy, good infrastructure, good charging facilities for EV vehicles  and many more.</a:t>
            </a:r>
          </a:p>
          <a:p>
            <a:pPr marL="3556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economy growth results to good growth of vehicle sales in the market.</a:t>
            </a:r>
          </a:p>
          <a:p>
            <a:pPr marL="3556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good growth of vehicle sales results document revenue growth and stamp revenue growth.</a:t>
            </a:r>
          </a:p>
          <a:p>
            <a:pPr marL="355600" marR="31115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stamp and documentation revenue will lead to investment in district sectoral investments like infrastructure,  real-estate, tourism etc and many more.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CA9239F-7E10-2E74-C448-04DA0E4E0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2638" y="3038441"/>
            <a:ext cx="7619998" cy="620339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2545" y="1922131"/>
            <a:ext cx="6896100" cy="2115185"/>
            <a:chOff x="652545" y="1922131"/>
            <a:chExt cx="6896100" cy="2115185"/>
          </a:xfrm>
        </p:grpSpPr>
        <p:sp>
          <p:nvSpPr>
            <p:cNvPr id="3" name="object 3"/>
            <p:cNvSpPr/>
            <p:nvPr/>
          </p:nvSpPr>
          <p:spPr>
            <a:xfrm>
              <a:off x="662068" y="1931669"/>
              <a:ext cx="6878320" cy="2092960"/>
            </a:xfrm>
            <a:custGeom>
              <a:avLst/>
              <a:gdLst/>
              <a:ahLst/>
              <a:cxnLst/>
              <a:rect l="l" t="t" r="r" b="b"/>
              <a:pathLst>
                <a:path w="6878320" h="2092960">
                  <a:moveTo>
                    <a:pt x="6877957" y="2092389"/>
                  </a:moveTo>
                  <a:lnTo>
                    <a:pt x="0" y="2092389"/>
                  </a:lnTo>
                  <a:lnTo>
                    <a:pt x="0" y="0"/>
                  </a:lnTo>
                  <a:lnTo>
                    <a:pt x="6877957" y="0"/>
                  </a:lnTo>
                  <a:lnTo>
                    <a:pt x="6877957" y="20923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62083" y="1931669"/>
              <a:ext cx="6877050" cy="2095500"/>
            </a:xfrm>
            <a:custGeom>
              <a:avLst/>
              <a:gdLst/>
              <a:ahLst/>
              <a:cxnLst/>
              <a:rect l="l" t="t" r="r" b="b"/>
              <a:pathLst>
                <a:path w="6877050" h="2095500">
                  <a:moveTo>
                    <a:pt x="0" y="0"/>
                  </a:moveTo>
                  <a:lnTo>
                    <a:pt x="6877004" y="0"/>
                  </a:lnTo>
                  <a:lnTo>
                    <a:pt x="6877004" y="2095502"/>
                  </a:lnTo>
                  <a:lnTo>
                    <a:pt x="0" y="2095502"/>
                  </a:lnTo>
                  <a:lnTo>
                    <a:pt x="0" y="0"/>
                  </a:lnTo>
                  <a:close/>
                </a:path>
              </a:pathLst>
            </a:custGeom>
            <a:ln w="19075">
              <a:solidFill>
                <a:srgbClr val="122B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50821" y="970946"/>
            <a:ext cx="39370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395" dirty="0">
                <a:solidFill>
                  <a:srgbClr val="122BAF"/>
                </a:solidFill>
                <a:latin typeface="Courier New"/>
                <a:cs typeface="Courier New"/>
              </a:rPr>
              <a:t>Question-11</a:t>
            </a:r>
            <a:endParaRPr sz="40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9368" y="2127981"/>
            <a:ext cx="6881495" cy="5912516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313690" marR="469900" indent="90170">
              <a:lnSpc>
                <a:spcPts val="3010"/>
              </a:lnSpc>
              <a:spcBef>
                <a:spcPts val="365"/>
              </a:spcBef>
            </a:pPr>
            <a:r>
              <a:rPr sz="2450" spc="4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sz="2450" spc="10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</a:t>
            </a:r>
            <a:r>
              <a:rPr sz="2450" spc="6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</a:t>
            </a:r>
            <a:r>
              <a:rPr sz="2450" spc="9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particular </a:t>
            </a:r>
            <a:r>
              <a:rPr sz="2450" spc="11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sectors </a:t>
            </a:r>
            <a:r>
              <a:rPr sz="2450" spc="15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 </a:t>
            </a:r>
            <a:r>
              <a:rPr sz="2450" spc="3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 </a:t>
            </a:r>
            <a:r>
              <a:rPr sz="2450" spc="6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shown </a:t>
            </a:r>
            <a:r>
              <a:rPr sz="2450" spc="8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substantial </a:t>
            </a:r>
            <a:r>
              <a:rPr sz="2450" spc="11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investment </a:t>
            </a:r>
            <a:r>
              <a:rPr sz="2450" spc="5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 </a:t>
            </a:r>
            <a:r>
              <a:rPr sz="2450" spc="10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</a:t>
            </a:r>
            <a:r>
              <a:rPr sz="2450" spc="13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districts </a:t>
            </a:r>
            <a:r>
              <a:rPr sz="2450" spc="114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sz="2450" spc="-204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FY </a:t>
            </a:r>
            <a:r>
              <a:rPr sz="2450" spc="-4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</a:t>
            </a:r>
            <a:r>
              <a:rPr sz="2450" spc="-3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7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 </a:t>
            </a:r>
            <a:r>
              <a:rPr sz="2450" spc="9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2022?</a:t>
            </a:r>
            <a:endParaRPr lang="en-IN" sz="2450" spc="90" dirty="0">
              <a:solidFill>
                <a:srgbClr val="122BA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13690" marR="469900" indent="90170">
              <a:lnSpc>
                <a:spcPts val="3010"/>
              </a:lnSpc>
              <a:spcBef>
                <a:spcPts val="365"/>
              </a:spcBef>
            </a:pPr>
            <a:endParaRPr lang="en-IN" sz="2450" spc="90" dirty="0">
              <a:solidFill>
                <a:srgbClr val="122BA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13690" marR="469900" indent="90170">
              <a:lnSpc>
                <a:spcPts val="3010"/>
              </a:lnSpc>
              <a:spcBef>
                <a:spcPts val="365"/>
              </a:spcBef>
            </a:pPr>
            <a:endParaRPr sz="2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17145">
              <a:lnSpc>
                <a:spcPct val="100000"/>
              </a:lnSpc>
            </a:pP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Yes, there are few sectors shown substantial growth  in multiple districts between FY 21 &amp; 22.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>
              <a:lnSpc>
                <a:spcPct val="100000"/>
              </a:lnSpc>
            </a:pPr>
            <a:r>
              <a:rPr lang="en-US" sz="225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The COVID-19 pandemic drove substantial investments into Pharmaceuticals &amp; Chemicals, primarily for medical supplies. The Plastic &amp; Rubber sector also received significant funding, particularly for mask and glove production. Additionally, the government allocated substantial investments in sectors such as Engineering, Real Estate, and Food Processing.</a:t>
            </a:r>
            <a:endParaRPr lang="en-US"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5CAC0FF-4C9B-93C3-B42E-350428E2D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1931669"/>
            <a:ext cx="10287000" cy="717423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2700" y="1922137"/>
            <a:ext cx="6972300" cy="2372360"/>
            <a:chOff x="652700" y="1922137"/>
            <a:chExt cx="6972300" cy="2372360"/>
          </a:xfrm>
        </p:grpSpPr>
        <p:sp>
          <p:nvSpPr>
            <p:cNvPr id="3" name="object 3"/>
            <p:cNvSpPr/>
            <p:nvPr/>
          </p:nvSpPr>
          <p:spPr>
            <a:xfrm>
              <a:off x="662068" y="1931666"/>
              <a:ext cx="6948805" cy="2352040"/>
            </a:xfrm>
            <a:custGeom>
              <a:avLst/>
              <a:gdLst/>
              <a:ahLst/>
              <a:cxnLst/>
              <a:rect l="l" t="t" r="r" b="b"/>
              <a:pathLst>
                <a:path w="6948805" h="2352040">
                  <a:moveTo>
                    <a:pt x="6948745" y="2351928"/>
                  </a:moveTo>
                  <a:lnTo>
                    <a:pt x="0" y="2351928"/>
                  </a:lnTo>
                  <a:lnTo>
                    <a:pt x="0" y="0"/>
                  </a:lnTo>
                  <a:lnTo>
                    <a:pt x="6948745" y="0"/>
                  </a:lnTo>
                  <a:lnTo>
                    <a:pt x="6948745" y="23519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62229" y="1931666"/>
              <a:ext cx="6953250" cy="2352675"/>
            </a:xfrm>
            <a:custGeom>
              <a:avLst/>
              <a:gdLst/>
              <a:ahLst/>
              <a:cxnLst/>
              <a:rect l="l" t="t" r="r" b="b"/>
              <a:pathLst>
                <a:path w="6953250" h="2352675">
                  <a:moveTo>
                    <a:pt x="0" y="0"/>
                  </a:moveTo>
                  <a:lnTo>
                    <a:pt x="6952940" y="0"/>
                  </a:lnTo>
                  <a:lnTo>
                    <a:pt x="6952940" y="2352675"/>
                  </a:lnTo>
                  <a:lnTo>
                    <a:pt x="0" y="2352675"/>
                  </a:lnTo>
                  <a:lnTo>
                    <a:pt x="0" y="0"/>
                  </a:lnTo>
                  <a:close/>
                </a:path>
              </a:pathLst>
            </a:custGeom>
            <a:ln w="19057">
              <a:solidFill>
                <a:srgbClr val="122B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0821" y="970946"/>
            <a:ext cx="39370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395" dirty="0">
                <a:solidFill>
                  <a:srgbClr val="122BAF"/>
                </a:solidFill>
                <a:latin typeface="Courier New"/>
                <a:cs typeface="Courier New"/>
              </a:rPr>
              <a:t>Question-12</a:t>
            </a:r>
            <a:endParaRPr sz="40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9368" y="2127984"/>
            <a:ext cx="6961505" cy="6279283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313690" marR="429259" indent="90170">
              <a:lnSpc>
                <a:spcPts val="3010"/>
              </a:lnSpc>
              <a:spcBef>
                <a:spcPts val="365"/>
              </a:spcBef>
            </a:pPr>
            <a:r>
              <a:rPr sz="2450" spc="1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sz="2450" spc="7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sz="2450" spc="12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 </a:t>
            </a:r>
            <a:r>
              <a:rPr sz="2450" spc="6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</a:t>
            </a:r>
            <a:r>
              <a:rPr sz="2450" spc="2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seasonal </a:t>
            </a:r>
            <a:r>
              <a:rPr sz="2450" spc="12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patterns  </a:t>
            </a:r>
            <a:r>
              <a:rPr sz="2450" spc="10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sz="2450" spc="114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cyclicality </a:t>
            </a:r>
            <a:r>
              <a:rPr sz="2450" spc="5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sz="2450" spc="13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450" spc="11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investment </a:t>
            </a:r>
            <a:r>
              <a:rPr sz="2450" spc="114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trends  for</a:t>
            </a:r>
            <a:r>
              <a:rPr sz="2450" spc="-4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14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</a:t>
            </a:r>
            <a:r>
              <a:rPr sz="2450" spc="-4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8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sectors?</a:t>
            </a:r>
            <a:r>
              <a:rPr sz="2450" spc="-4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r>
              <a:rPr sz="2450" spc="-4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0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certain</a:t>
            </a:r>
            <a:r>
              <a:rPr sz="2450" spc="-4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1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sectors  </a:t>
            </a:r>
            <a:r>
              <a:rPr sz="2450" spc="8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experience </a:t>
            </a:r>
            <a:r>
              <a:rPr sz="2450" spc="5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higher </a:t>
            </a:r>
            <a:r>
              <a:rPr sz="2450" spc="10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investments </a:t>
            </a:r>
            <a:r>
              <a:rPr sz="2450" spc="7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during  </a:t>
            </a:r>
            <a:r>
              <a:rPr sz="2450" spc="9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particular</a:t>
            </a:r>
            <a:r>
              <a:rPr sz="2450" spc="-3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9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months?</a:t>
            </a:r>
            <a:endParaRPr sz="2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250" dirty="0">
              <a:latin typeface="Arial"/>
              <a:cs typeface="Arial"/>
            </a:endParaRPr>
          </a:p>
          <a:p>
            <a:pPr marL="12700" marR="399415">
              <a:lnSpc>
                <a:spcPct val="100000"/>
              </a:lnSpc>
            </a:pP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Yes, there is certain seasonal pattern and cyclic in  the investment trends for specific sectors.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76835">
              <a:lnSpc>
                <a:spcPct val="100000"/>
              </a:lnSpc>
            </a:pPr>
            <a:r>
              <a:rPr lang="en-US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Estate: Increased investment often results from tax benefits, fiscal year-end allocations, positive economic news, investor confidence, interest rate changes, and optimistic year-start outlooks.</a:t>
            </a:r>
          </a:p>
          <a:p>
            <a:pPr marL="12700" marR="76835">
              <a:lnSpc>
                <a:spcPct val="100000"/>
              </a:lnSpc>
            </a:pPr>
            <a:endParaRPr lang="en-US"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76835">
              <a:lnSpc>
                <a:spcPct val="100000"/>
              </a:lnSpc>
            </a:pPr>
            <a:r>
              <a:rPr lang="en-US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Pharmaceuticals: Investment surges due to factors like new product launches, regulatory approvals, and global health events such as COVID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5B2391-95B4-DC41-4412-A2DB44FD6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1" y="1931666"/>
            <a:ext cx="10591800" cy="73996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83386" y="3715911"/>
            <a:ext cx="7004613" cy="6571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28754" y="1931669"/>
            <a:ext cx="5000625" cy="1768432"/>
          </a:xfrm>
          <a:prstGeom prst="rect">
            <a:avLst/>
          </a:prstGeom>
          <a:solidFill>
            <a:srgbClr val="FFFFFF"/>
          </a:solidFill>
          <a:ln w="19061">
            <a:solidFill>
              <a:srgbClr val="122BAF"/>
            </a:solidFill>
          </a:ln>
        </p:spPr>
        <p:txBody>
          <a:bodyPr vert="horz" wrap="square" lIns="0" tIns="227329" rIns="0" bIns="0" rtlCol="0">
            <a:spAutoFit/>
          </a:bodyPr>
          <a:lstStyle/>
          <a:p>
            <a:pPr marL="260350" marR="281940" indent="90170">
              <a:lnSpc>
                <a:spcPts val="3010"/>
              </a:lnSpc>
              <a:spcBef>
                <a:spcPts val="1789"/>
              </a:spcBef>
            </a:pPr>
            <a:r>
              <a:rPr sz="2450" spc="10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sz="2450" spc="-4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3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sz="2450" spc="-4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3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450" spc="-4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204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</a:t>
            </a:r>
            <a:r>
              <a:rPr sz="2450" spc="-4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6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sz="2450" spc="-4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3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districts  </a:t>
            </a:r>
            <a:r>
              <a:rPr sz="2450" spc="204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450" spc="14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buy </a:t>
            </a:r>
            <a:r>
              <a:rPr sz="2450" spc="10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commercial  </a:t>
            </a:r>
            <a:r>
              <a:rPr sz="2450" spc="114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properties </a:t>
            </a:r>
            <a:r>
              <a:rPr sz="2450" spc="5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450" spc="-18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-1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Telangana?</a:t>
            </a:r>
            <a:endParaRPr sz="2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0350">
              <a:lnSpc>
                <a:spcPts val="2950"/>
              </a:lnSpc>
            </a:pPr>
            <a:r>
              <a:rPr sz="2450" spc="10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Justify your</a:t>
            </a:r>
            <a:r>
              <a:rPr sz="2450" spc="-17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answer.</a:t>
            </a:r>
            <a:endParaRPr sz="2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6000" y="4321765"/>
            <a:ext cx="16741140" cy="21159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78130" indent="-34290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Ranga Reddy: Offers a semi-urban lifestyle with significant residential and commercial development, driven by its proximity to the Rajiv Gandhi International Airport.</a:t>
            </a:r>
          </a:p>
          <a:p>
            <a:pPr marL="355600" marR="278130" indent="-34290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2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Medchal</a:t>
            </a:r>
            <a:r>
              <a:rPr lang="en-US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Experiencing rapid urbanization and known for affordability, it's attractive for budget-friendly investments, thanks to upcoming infrastructure projects.</a:t>
            </a:r>
          </a:p>
          <a:p>
            <a:pPr marL="355600" marR="278130" indent="-34290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Warangal and Khammam: Warangal provides property investment potential with its rich cultural heritage and affordable housing options, while Khammam appeals to those seeking a peaceful environment, both offering alternatives to Hyderabad's real estate market.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19823" y="0"/>
            <a:ext cx="17268190" cy="7409180"/>
            <a:chOff x="1019823" y="0"/>
            <a:chExt cx="17268190" cy="7409180"/>
          </a:xfrm>
        </p:grpSpPr>
        <p:sp>
          <p:nvSpPr>
            <p:cNvPr id="3" name="object 3"/>
            <p:cNvSpPr/>
            <p:nvPr/>
          </p:nvSpPr>
          <p:spPr>
            <a:xfrm>
              <a:off x="10690159" y="0"/>
              <a:ext cx="7597840" cy="74088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28700" y="1616000"/>
              <a:ext cx="16231235" cy="1632585"/>
            </a:xfrm>
            <a:custGeom>
              <a:avLst/>
              <a:gdLst/>
              <a:ahLst/>
              <a:cxnLst/>
              <a:rect l="l" t="t" r="r" b="b"/>
              <a:pathLst>
                <a:path w="16231235" h="1632585">
                  <a:moveTo>
                    <a:pt x="16230613" y="1632026"/>
                  </a:moveTo>
                  <a:lnTo>
                    <a:pt x="0" y="1632026"/>
                  </a:lnTo>
                  <a:lnTo>
                    <a:pt x="0" y="0"/>
                  </a:lnTo>
                  <a:lnTo>
                    <a:pt x="16230613" y="0"/>
                  </a:lnTo>
                  <a:lnTo>
                    <a:pt x="16230613" y="16320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29330" y="1616000"/>
              <a:ext cx="16229965" cy="1628775"/>
            </a:xfrm>
            <a:custGeom>
              <a:avLst/>
              <a:gdLst/>
              <a:ahLst/>
              <a:cxnLst/>
              <a:rect l="l" t="t" r="r" b="b"/>
              <a:pathLst>
                <a:path w="16229965" h="1628775">
                  <a:moveTo>
                    <a:pt x="0" y="0"/>
                  </a:moveTo>
                  <a:lnTo>
                    <a:pt x="16229361" y="0"/>
                  </a:lnTo>
                  <a:lnTo>
                    <a:pt x="16229361" y="1628776"/>
                  </a:lnTo>
                  <a:lnTo>
                    <a:pt x="0" y="1628776"/>
                  </a:lnTo>
                  <a:lnTo>
                    <a:pt x="0" y="0"/>
                  </a:lnTo>
                  <a:close/>
                </a:path>
              </a:pathLst>
            </a:custGeom>
            <a:ln w="19013">
              <a:solidFill>
                <a:srgbClr val="122B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16000" y="1796825"/>
            <a:ext cx="16256000" cy="1739579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73050" marR="1389380" indent="90170">
              <a:lnSpc>
                <a:spcPts val="3010"/>
              </a:lnSpc>
              <a:spcBef>
                <a:spcPts val="365"/>
              </a:spcBef>
            </a:pPr>
            <a:r>
              <a:rPr sz="2450" spc="10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</a:t>
            </a:r>
            <a:r>
              <a:rPr sz="2450" spc="8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significant </a:t>
            </a:r>
            <a:r>
              <a:rPr sz="2450" spc="8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policies </a:t>
            </a:r>
            <a:r>
              <a:rPr sz="2450" spc="10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sz="2450" spc="8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initiatives </a:t>
            </a:r>
            <a:r>
              <a:rPr sz="2450" spc="7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were </a:t>
            </a:r>
            <a:r>
              <a:rPr sz="2450" spc="18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put </a:t>
            </a:r>
            <a:r>
              <a:rPr sz="2450" spc="12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into </a:t>
            </a:r>
            <a:r>
              <a:rPr sz="2450" spc="15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 </a:t>
            </a:r>
            <a:r>
              <a:rPr sz="2450" spc="204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450" spc="6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 </a:t>
            </a:r>
            <a:r>
              <a:rPr sz="2450" spc="12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economic </a:t>
            </a:r>
            <a:r>
              <a:rPr sz="2450" spc="5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growth,  </a:t>
            </a:r>
            <a:r>
              <a:rPr sz="2450" spc="7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investments,</a:t>
            </a:r>
            <a:r>
              <a:rPr sz="2450" spc="-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7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450" spc="-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employment</a:t>
            </a:r>
            <a:r>
              <a:rPr sz="2450" spc="-2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5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450" spc="-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-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Telangana</a:t>
            </a:r>
            <a:r>
              <a:rPr sz="2450" spc="-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8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sz="2450" spc="-2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3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450" spc="-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2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</a:t>
            </a:r>
            <a:r>
              <a:rPr sz="2450" spc="-2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8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government?</a:t>
            </a:r>
            <a:r>
              <a:rPr sz="2450" spc="-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sz="2450" spc="-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7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450" spc="-2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2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quantify</a:t>
            </a:r>
            <a:r>
              <a:rPr sz="2450" spc="-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3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 </a:t>
            </a:r>
            <a:r>
              <a:rPr sz="2450" spc="15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impact</a:t>
            </a:r>
            <a:r>
              <a:rPr sz="2450" spc="-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450" spc="-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9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</a:t>
            </a:r>
            <a:r>
              <a:rPr sz="2450" spc="-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8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policies</a:t>
            </a:r>
            <a:r>
              <a:rPr sz="2450" spc="-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3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sz="2450" spc="-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available</a:t>
            </a:r>
            <a:r>
              <a:rPr sz="2450" spc="-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7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data?</a:t>
            </a:r>
            <a:endParaRPr sz="2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500" dirty="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8E26EC-A6C0-A56C-730B-867D893AA404}"/>
              </a:ext>
            </a:extLst>
          </p:cNvPr>
          <p:cNvSpPr txBox="1"/>
          <p:nvPr/>
        </p:nvSpPr>
        <p:spPr>
          <a:xfrm>
            <a:off x="1295400" y="3425600"/>
            <a:ext cx="13868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TS-</a:t>
            </a:r>
            <a:r>
              <a:rPr lang="en-US" sz="22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iPASS</a:t>
            </a:r>
            <a:r>
              <a:rPr lang="en-US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Streamlined the approval process, attracting over 1 lakh crore in investments, reducing bureaucratic hurdles for industrial projects across Telangana districts.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T-Hub: As India's largest technology incubator, it cultivates innovation and supports startups, fostering a dynamic entrepreneurial ecosystem, especially in Hyderabad.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TS-BPASS: With a significant 40% increase in approvals from the previous year, this system expedites construction permissions, promoting rapid infrastructure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T-Fiber and Mission Bhagirath: T-Fiber expands digital access to homes and businesses, while Mission Bhagirath ensures clean water for households, indirectly enhancing economic growth through improved health and sanitation.</a:t>
            </a:r>
            <a:endParaRPr lang="en-IN"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29214"/>
            <a:ext cx="18288000" cy="615891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9189720"/>
            <a:ext cx="18288000" cy="1114425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9192619"/>
            <a:ext cx="18288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2C6F198E-F7A1-4125-910D-641C0C2A7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4E60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07C3A25-D9A7-4F2D-B44C-FA8EB24C7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5199" y="965200"/>
            <a:ext cx="16357600" cy="8350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close-up of a graph&#10;&#10;Description automatically generated">
            <a:extLst>
              <a:ext uri="{FF2B5EF4-FFF2-40B4-BE49-F238E27FC236}">
                <a16:creationId xmlns:a16="http://schemas.microsoft.com/office/drawing/2014/main" id="{3612865A-12A9-DBC2-3384-7E6D7D082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1" y="3071231"/>
            <a:ext cx="15697200" cy="4138847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18E8515E-B8C8-482A-A9B5-CE57BC080A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518" y="720090"/>
            <a:ext cx="16856964" cy="884682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836" y="419100"/>
            <a:ext cx="11147564" cy="9518116"/>
            <a:chOff x="0" y="0"/>
            <a:chExt cx="11147564" cy="9518116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8980243" cy="81407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859876" y="6938539"/>
              <a:ext cx="3287688" cy="257957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8611607" y="141587"/>
            <a:ext cx="9620099" cy="8763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016297" y="998949"/>
            <a:ext cx="4668520" cy="389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450"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r>
              <a:rPr sz="2450" spc="-5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450" spc="-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Contents:</a:t>
            </a:r>
            <a:endParaRPr sz="2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013229" y="3494387"/>
            <a:ext cx="114300" cy="114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13229" y="3951587"/>
            <a:ext cx="114300" cy="114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13229" y="4408787"/>
            <a:ext cx="114300" cy="114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81000" y="1965184"/>
            <a:ext cx="7407335" cy="4614084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408305" indent="-344170">
              <a:lnSpc>
                <a:spcPct val="100000"/>
              </a:lnSpc>
              <a:spcBef>
                <a:spcPts val="580"/>
              </a:spcBef>
              <a:buFont typeface="Arial" panose="020B0604020202020204" pitchFamily="34" charset="0"/>
              <a:buChar char="•"/>
              <a:tabLst>
                <a:tab pos="408940" algn="l"/>
              </a:tabLst>
            </a:pPr>
            <a:r>
              <a:rPr lang="en-US" sz="2250" spc="290" dirty="0">
                <a:latin typeface="Times New Roman"/>
                <a:cs typeface="Times New Roman"/>
              </a:rPr>
              <a:t>Explore Stamp Registration, Transportation and Ts-</a:t>
            </a:r>
            <a:r>
              <a:rPr lang="en-US" sz="2250" spc="290" dirty="0" err="1">
                <a:latin typeface="Times New Roman"/>
                <a:cs typeface="Times New Roman"/>
              </a:rPr>
              <a:t>Ipass</a:t>
            </a:r>
            <a:r>
              <a:rPr lang="en-US" sz="2250" spc="290" dirty="0">
                <a:latin typeface="Times New Roman"/>
                <a:cs typeface="Times New Roman"/>
              </a:rPr>
              <a:t> Datasets.</a:t>
            </a:r>
          </a:p>
          <a:p>
            <a:pPr marL="408305" indent="-344170">
              <a:lnSpc>
                <a:spcPct val="100000"/>
              </a:lnSpc>
              <a:spcBef>
                <a:spcPts val="580"/>
              </a:spcBef>
              <a:buFont typeface="Arial" panose="020B0604020202020204" pitchFamily="34" charset="0"/>
              <a:buChar char="•"/>
              <a:tabLst>
                <a:tab pos="408940" algn="l"/>
              </a:tabLst>
            </a:pPr>
            <a:r>
              <a:rPr lang="en-US" sz="2250" spc="290" dirty="0">
                <a:latin typeface="Times New Roman"/>
                <a:cs typeface="Times New Roman"/>
              </a:rPr>
              <a:t>Understand their attributes, categories and time period.</a:t>
            </a:r>
          </a:p>
          <a:p>
            <a:pPr marL="408305" indent="-344170">
              <a:lnSpc>
                <a:spcPct val="100000"/>
              </a:lnSpc>
              <a:spcBef>
                <a:spcPts val="580"/>
              </a:spcBef>
              <a:buFont typeface="Arial" panose="020B0604020202020204" pitchFamily="34" charset="0"/>
              <a:buChar char="•"/>
              <a:tabLst>
                <a:tab pos="408940" algn="l"/>
              </a:tabLst>
            </a:pPr>
            <a:r>
              <a:rPr lang="en-US" sz="2250" spc="290" dirty="0">
                <a:latin typeface="Times New Roman"/>
                <a:cs typeface="Times New Roman"/>
              </a:rPr>
              <a:t>Analyze trends and patterns within each department.</a:t>
            </a:r>
          </a:p>
          <a:p>
            <a:pPr marL="408305" indent="-344170">
              <a:lnSpc>
                <a:spcPct val="100000"/>
              </a:lnSpc>
              <a:spcBef>
                <a:spcPts val="580"/>
              </a:spcBef>
              <a:buFont typeface="Arial" panose="020B0604020202020204" pitchFamily="34" charset="0"/>
              <a:buChar char="•"/>
              <a:tabLst>
                <a:tab pos="408940" algn="l"/>
              </a:tabLst>
            </a:pPr>
            <a:r>
              <a:rPr lang="en-US" sz="2250" spc="290" dirty="0">
                <a:latin typeface="Times New Roman"/>
                <a:cs typeface="Times New Roman"/>
              </a:rPr>
              <a:t>Identify growth opportunities and areas needing attention.</a:t>
            </a:r>
          </a:p>
          <a:p>
            <a:pPr marL="408305" indent="-344170">
              <a:lnSpc>
                <a:spcPct val="100000"/>
              </a:lnSpc>
              <a:spcBef>
                <a:spcPts val="580"/>
              </a:spcBef>
              <a:buFont typeface="Arial" panose="020B0604020202020204" pitchFamily="34" charset="0"/>
              <a:buChar char="•"/>
              <a:tabLst>
                <a:tab pos="408940" algn="l"/>
              </a:tabLst>
            </a:pPr>
            <a:r>
              <a:rPr lang="en-US" sz="2250" spc="290" dirty="0">
                <a:latin typeface="Times New Roman"/>
                <a:cs typeface="Times New Roman"/>
              </a:rPr>
              <a:t>Find correlation among these departments and report the overall growth of the </a:t>
            </a:r>
          </a:p>
          <a:p>
            <a:pPr marL="408305" indent="-344170">
              <a:lnSpc>
                <a:spcPct val="100000"/>
              </a:lnSpc>
              <a:spcBef>
                <a:spcPts val="580"/>
              </a:spcBef>
              <a:buFont typeface="Arial" panose="020B0604020202020204" pitchFamily="34" charset="0"/>
              <a:buChar char="•"/>
              <a:tabLst>
                <a:tab pos="408940" algn="l"/>
              </a:tabLst>
            </a:pPr>
            <a:r>
              <a:rPr lang="en-US" sz="2250" spc="290" dirty="0">
                <a:latin typeface="Times New Roman"/>
                <a:cs typeface="Times New Roman"/>
              </a:rPr>
              <a:t>state through insights and relevant visuals such as shape maps</a:t>
            </a:r>
            <a:r>
              <a:rPr lang="en-US" sz="2000" spc="290" dirty="0">
                <a:latin typeface="Times New Roman"/>
                <a:cs typeface="Times New Roman"/>
              </a:rPr>
              <a:t>.</a:t>
            </a:r>
            <a:endParaRPr lang="en-US" sz="2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6278-E743-1D42-B94C-AAA5BD862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You, Code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45CE0-DBF3-9BA6-B0FE-4549B66DF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Providing an Opportunity to Draw Insights from Telangana Datasets and Identify Decisions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711B5C-A667-6AB8-613B-D1686F8A6E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14"/>
          <a:stretch/>
        </p:blipFill>
        <p:spPr>
          <a:xfrm>
            <a:off x="7620000" y="3771900"/>
            <a:ext cx="1057138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78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295400" y="2705100"/>
            <a:ext cx="14094521" cy="4957126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469265" indent="-457200" algn="just">
              <a:lnSpc>
                <a:spcPct val="100000"/>
              </a:lnSpc>
              <a:spcBef>
                <a:spcPts val="655"/>
              </a:spcBef>
              <a:buFont typeface="Arial" panose="020B0604020202020204" pitchFamily="34" charset="0"/>
              <a:buChar char="•"/>
              <a:tabLst>
                <a:tab pos="358140" algn="l"/>
              </a:tabLst>
            </a:pPr>
            <a:r>
              <a:rPr lang="en-US" sz="2250" spc="-229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Telangana, India's youngest state formed on June 2, 2014, is known as the "Seed Hub" due to its significant seed exports to Asia and Africa.</a:t>
            </a:r>
          </a:p>
          <a:p>
            <a:pPr marL="469265" indent="-457200" algn="just">
              <a:lnSpc>
                <a:spcPct val="100000"/>
              </a:lnSpc>
              <a:spcBef>
                <a:spcPts val="655"/>
              </a:spcBef>
              <a:buFont typeface="Arial" panose="020B0604020202020204" pitchFamily="34" charset="0"/>
              <a:buChar char="•"/>
              <a:tabLst>
                <a:tab pos="358140" algn="l"/>
              </a:tabLst>
            </a:pPr>
            <a:endParaRPr lang="en-US" sz="2250" spc="-22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265" indent="-457200" algn="just">
              <a:lnSpc>
                <a:spcPct val="100000"/>
              </a:lnSpc>
              <a:spcBef>
                <a:spcPts val="655"/>
              </a:spcBef>
              <a:buFont typeface="Arial" panose="020B0604020202020204" pitchFamily="34" charset="0"/>
              <a:buChar char="•"/>
              <a:tabLst>
                <a:tab pos="358140" algn="l"/>
              </a:tabLst>
            </a:pPr>
            <a:r>
              <a:rPr lang="en-US" sz="2250" spc="-229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Hyderabad, the bustling capital, combines historical landmarks with a thriving high-tech industry, earning it the title of "Pharma Capital of India" for its pharmaceutical and biotechnology sector.</a:t>
            </a:r>
          </a:p>
          <a:p>
            <a:pPr marL="469265" indent="-457200" algn="just">
              <a:lnSpc>
                <a:spcPct val="100000"/>
              </a:lnSpc>
              <a:spcBef>
                <a:spcPts val="655"/>
              </a:spcBef>
              <a:buFont typeface="Arial" panose="020B0604020202020204" pitchFamily="34" charset="0"/>
              <a:buChar char="•"/>
              <a:tabLst>
                <a:tab pos="358140" algn="l"/>
              </a:tabLst>
            </a:pPr>
            <a:endParaRPr lang="en-US" sz="2250" spc="-22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265" indent="-457200" algn="just">
              <a:lnSpc>
                <a:spcPct val="100000"/>
              </a:lnSpc>
              <a:spcBef>
                <a:spcPts val="655"/>
              </a:spcBef>
              <a:buFont typeface="Arial" panose="020B0604020202020204" pitchFamily="34" charset="0"/>
              <a:buChar char="•"/>
              <a:tabLst>
                <a:tab pos="358140" algn="l"/>
              </a:tabLst>
            </a:pPr>
            <a:r>
              <a:rPr lang="en-US" sz="2250" spc="-229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state's diverse topography, characterized by rolling hills, plateaus, and fertile plains, fosters economic growth, particularly in agriculture and related activities.</a:t>
            </a:r>
          </a:p>
          <a:p>
            <a:pPr marL="469265" indent="-457200" algn="just">
              <a:lnSpc>
                <a:spcPct val="100000"/>
              </a:lnSpc>
              <a:spcBef>
                <a:spcPts val="655"/>
              </a:spcBef>
              <a:buFont typeface="Arial" panose="020B0604020202020204" pitchFamily="34" charset="0"/>
              <a:buChar char="•"/>
              <a:tabLst>
                <a:tab pos="358140" algn="l"/>
              </a:tabLst>
            </a:pPr>
            <a:endParaRPr lang="en-US" sz="2250" spc="-22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265" indent="-457200" algn="just">
              <a:lnSpc>
                <a:spcPct val="100000"/>
              </a:lnSpc>
              <a:spcBef>
                <a:spcPts val="655"/>
              </a:spcBef>
              <a:buFont typeface="Arial" panose="020B0604020202020204" pitchFamily="34" charset="0"/>
              <a:buChar char="•"/>
              <a:tabLst>
                <a:tab pos="358140" algn="l"/>
              </a:tabLst>
            </a:pPr>
            <a:r>
              <a:rPr lang="en-US" sz="2250" spc="-229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Telangana's economy is also boosted by a rapidly growing aerospace and defense sector, infrastructure development, and the presence of defense research organizations and manufacturing units.</a:t>
            </a:r>
          </a:p>
          <a:p>
            <a:pPr marL="469265" indent="-457200" algn="just">
              <a:lnSpc>
                <a:spcPct val="100000"/>
              </a:lnSpc>
              <a:spcBef>
                <a:spcPts val="655"/>
              </a:spcBef>
              <a:buFont typeface="Arial" panose="020B0604020202020204" pitchFamily="34" charset="0"/>
              <a:buChar char="•"/>
              <a:tabLst>
                <a:tab pos="358140" algn="l"/>
              </a:tabLst>
            </a:pPr>
            <a:endParaRPr lang="en-US" sz="2250" spc="-22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265" indent="-457200" algn="just">
              <a:lnSpc>
                <a:spcPct val="100000"/>
              </a:lnSpc>
              <a:spcBef>
                <a:spcPts val="655"/>
              </a:spcBef>
              <a:buFont typeface="Arial" panose="020B0604020202020204" pitchFamily="34" charset="0"/>
              <a:buChar char="•"/>
              <a:tabLst>
                <a:tab pos="358140" algn="l"/>
              </a:tabLst>
            </a:pPr>
            <a:r>
              <a:rPr lang="en-US" sz="2250" spc="-229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state's rich cultural heritage, historical sites, and untapped tourism potential offer opportunities for job creation and economic growth through tourism promotion.</a:t>
            </a:r>
            <a:endParaRPr lang="en-US"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08904" y="3088544"/>
            <a:ext cx="2579088" cy="7188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24000" y="2346423"/>
            <a:ext cx="5431878" cy="389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  <a:tabLst>
                <a:tab pos="337820" algn="l"/>
              </a:tabLst>
            </a:pPr>
            <a:r>
              <a:rPr sz="2450" b="1" u="heavy" spc="-26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2450" b="1" spc="-2640" dirty="0">
                <a:latin typeface="Times New Roman"/>
                <a:cs typeface="Times New Roman"/>
              </a:rPr>
              <a:t>	</a:t>
            </a:r>
            <a:r>
              <a:rPr sz="2450" b="1" u="heavy" spc="3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bout</a:t>
            </a:r>
            <a:r>
              <a:rPr sz="2450" b="1" u="heavy" spc="-1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50" u="heavy" spc="3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Telan</a:t>
            </a:r>
            <a:r>
              <a:rPr sz="2450" spc="310" dirty="0">
                <a:latin typeface="Times New Roman"/>
                <a:cs typeface="Times New Roman"/>
              </a:rPr>
              <a:t>gana</a:t>
            </a:r>
            <a:endParaRPr sz="245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599856" cy="40776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25525" y="970946"/>
            <a:ext cx="35814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390" dirty="0">
                <a:solidFill>
                  <a:srgbClr val="122BAF"/>
                </a:solidFill>
                <a:latin typeface="Courier New"/>
                <a:cs typeface="Courier New"/>
              </a:rPr>
              <a:t>Question-</a:t>
            </a:r>
            <a:r>
              <a:rPr sz="4000" b="1" spc="395" dirty="0">
                <a:solidFill>
                  <a:srgbClr val="122BAF"/>
                </a:solidFill>
                <a:latin typeface="Courier New"/>
                <a:cs typeface="Courier New"/>
              </a:rPr>
              <a:t>1</a:t>
            </a:r>
            <a:endParaRPr sz="40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8727" y="2034469"/>
            <a:ext cx="9734550" cy="1732526"/>
          </a:xfrm>
          <a:prstGeom prst="rect">
            <a:avLst/>
          </a:prstGeom>
          <a:solidFill>
            <a:srgbClr val="FFFFFF"/>
          </a:solidFill>
          <a:ln w="19073">
            <a:solidFill>
              <a:srgbClr val="122BAF"/>
            </a:solidFill>
          </a:ln>
        </p:spPr>
        <p:txBody>
          <a:bodyPr vert="horz" wrap="square" lIns="0" tIns="242570" rIns="0" bIns="0" rtlCol="0">
            <a:spAutoFit/>
          </a:bodyPr>
          <a:lstStyle/>
          <a:p>
            <a:pPr marL="221615" marR="357505">
              <a:lnSpc>
                <a:spcPts val="2850"/>
              </a:lnSpc>
              <a:spcBef>
                <a:spcPts val="1910"/>
              </a:spcBef>
            </a:pPr>
            <a:r>
              <a:rPr sz="2450" spc="4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sz="2450" spc="-2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9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</a:t>
            </a:r>
            <a:r>
              <a:rPr sz="2450" spc="-2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450" spc="-2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6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revenue</a:t>
            </a:r>
            <a:r>
              <a:rPr sz="2450" spc="-2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8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generated</a:t>
            </a:r>
            <a:r>
              <a:rPr sz="2450" spc="-2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sz="2450" spc="-2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4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</a:t>
            </a:r>
            <a:r>
              <a:rPr sz="2450" spc="-2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8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 </a:t>
            </a:r>
            <a:r>
              <a:rPr sz="2450" spc="7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vary </a:t>
            </a:r>
            <a:r>
              <a:rPr sz="2450" spc="6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across </a:t>
            </a:r>
            <a:r>
              <a:rPr sz="2450" spc="1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districts </a:t>
            </a:r>
            <a:r>
              <a:rPr sz="2450" spc="5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450" spc="-37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-1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Telangana?</a:t>
            </a:r>
            <a:endParaRPr sz="2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1615" marR="504190">
              <a:lnSpc>
                <a:spcPts val="2850"/>
              </a:lnSpc>
            </a:pPr>
            <a:r>
              <a:rPr sz="2450" spc="7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</a:t>
            </a:r>
            <a:r>
              <a:rPr sz="2450" spc="114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 </a:t>
            </a:r>
            <a:r>
              <a:rPr sz="2450" spc="1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450" spc="19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</a:t>
            </a:r>
            <a:r>
              <a:rPr sz="2450" spc="15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sz="2450" spc="1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districts </a:t>
            </a:r>
            <a:r>
              <a:rPr sz="2450" spc="15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sz="2450" spc="8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showed </a:t>
            </a:r>
            <a:r>
              <a:rPr sz="2450" spc="1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450" spc="7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highest  </a:t>
            </a:r>
            <a:r>
              <a:rPr sz="2450" spc="14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 </a:t>
            </a:r>
            <a:r>
              <a:rPr sz="2450" spc="8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</a:t>
            </a:r>
            <a:r>
              <a:rPr sz="2450" spc="6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revenue </a:t>
            </a:r>
            <a:r>
              <a:rPr sz="2450" spc="10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growth </a:t>
            </a:r>
            <a:r>
              <a:rPr sz="2450" spc="11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sz="2450" spc="-19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FY </a:t>
            </a:r>
            <a:r>
              <a:rPr sz="2450" spc="-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</a:t>
            </a:r>
            <a:r>
              <a:rPr sz="2450" spc="-459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7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 </a:t>
            </a:r>
            <a:r>
              <a:rPr sz="2450" spc="6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2022.</a:t>
            </a:r>
            <a:endParaRPr sz="2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52550" y="4870292"/>
            <a:ext cx="123825" cy="123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52550" y="6441917"/>
            <a:ext cx="123825" cy="123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52550" y="8013542"/>
            <a:ext cx="123825" cy="1238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3323672" y="9576627"/>
            <a:ext cx="4279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70" dirty="0">
                <a:latin typeface="Times New Roman"/>
                <a:cs typeface="Times New Roman"/>
              </a:rPr>
              <a:t>Note: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260" dirty="0">
                <a:latin typeface="Times New Roman"/>
                <a:cs typeface="Times New Roman"/>
              </a:rPr>
              <a:t>Just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225" dirty="0">
                <a:latin typeface="Times New Roman"/>
                <a:cs typeface="Times New Roman"/>
              </a:rPr>
              <a:t>pause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265" dirty="0">
                <a:latin typeface="Times New Roman"/>
                <a:cs typeface="Times New Roman"/>
              </a:rPr>
              <a:t>and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260" dirty="0">
                <a:latin typeface="Times New Roman"/>
                <a:cs typeface="Times New Roman"/>
              </a:rPr>
              <a:t>take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310" dirty="0">
                <a:latin typeface="Times New Roman"/>
                <a:cs typeface="Times New Roman"/>
              </a:rPr>
              <a:t>a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150" dirty="0">
                <a:latin typeface="Times New Roman"/>
                <a:cs typeface="Times New Roman"/>
              </a:rPr>
              <a:t>brief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160" dirty="0">
                <a:latin typeface="Times New Roman"/>
                <a:cs typeface="Times New Roman"/>
              </a:rPr>
              <a:t>look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15" name="Picture 14" descr="A blue bars with white text&#10;&#10;Description automatically generated">
            <a:extLst>
              <a:ext uri="{FF2B5EF4-FFF2-40B4-BE49-F238E27FC236}">
                <a16:creationId xmlns:a16="http://schemas.microsoft.com/office/drawing/2014/main" id="{3085B3BE-1CE8-F92E-6D4D-65BE1FDBB3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1400" y="3008996"/>
            <a:ext cx="7086600" cy="5411103"/>
          </a:xfrm>
          <a:prstGeom prst="rect">
            <a:avLst/>
          </a:prstGeom>
        </p:spPr>
      </p:pic>
      <p:graphicFrame>
        <p:nvGraphicFramePr>
          <p:cNvPr id="17" name="object 13">
            <a:extLst>
              <a:ext uri="{FF2B5EF4-FFF2-40B4-BE49-F238E27FC236}">
                <a16:creationId xmlns:a16="http://schemas.microsoft.com/office/drawing/2014/main" id="{0C22A772-382F-ECCC-E3C4-CF66ED4F97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5307364"/>
              </p:ext>
            </p:extLst>
          </p:nvPr>
        </p:nvGraphicFramePr>
        <p:xfrm>
          <a:off x="1476375" y="4737363"/>
          <a:ext cx="9062720" cy="4740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7299959"/>
            <a:ext cx="7052689" cy="29870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03160" y="2020406"/>
            <a:ext cx="57150" cy="28575"/>
          </a:xfrm>
          <a:custGeom>
            <a:avLst/>
            <a:gdLst/>
            <a:ahLst/>
            <a:cxnLst/>
            <a:rect l="l" t="t" r="r" b="b"/>
            <a:pathLst>
              <a:path w="57150" h="28575">
                <a:moveTo>
                  <a:pt x="56988" y="28575"/>
                </a:moveTo>
                <a:lnTo>
                  <a:pt x="0" y="28575"/>
                </a:lnTo>
                <a:lnTo>
                  <a:pt x="0" y="0"/>
                </a:lnTo>
                <a:lnTo>
                  <a:pt x="56988" y="0"/>
                </a:lnTo>
                <a:lnTo>
                  <a:pt x="56988" y="28575"/>
                </a:lnTo>
                <a:close/>
              </a:path>
            </a:pathLst>
          </a:custGeom>
          <a:solidFill>
            <a:srgbClr val="122B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3400" y="1614822"/>
            <a:ext cx="16003269" cy="6171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0640">
              <a:lnSpc>
                <a:spcPct val="114999"/>
              </a:lnSpc>
              <a:spcBef>
                <a:spcPts val="100"/>
              </a:spcBef>
            </a:pPr>
            <a:r>
              <a:rPr lang="en-US" sz="2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Revenue generated from document registration can fluctuate between Telangana districts due to several influencing factors. These factors include:</a:t>
            </a:r>
          </a:p>
          <a:p>
            <a:pPr marL="12700" marR="40640">
              <a:lnSpc>
                <a:spcPct val="114999"/>
              </a:lnSpc>
              <a:spcBef>
                <a:spcPts val="100"/>
              </a:spcBef>
            </a:pPr>
            <a:endParaRPr lang="en-US" sz="2500" dirty="0">
              <a:latin typeface="Arial"/>
              <a:cs typeface="Arial"/>
            </a:endParaRPr>
          </a:p>
          <a:p>
            <a:pPr marL="355600" marR="40640" indent="-34290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Population and Urbanization: Districts that are more densely populated and urbanized tend to witness a higher volume of real estate transactions. Consequently, they generate more revenue from document registration. Urban areas typically experience increased property transactions and higher property values.</a:t>
            </a:r>
          </a:p>
          <a:p>
            <a:pPr marL="355600" marR="40640" indent="-34290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40640" indent="-34290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Property Values: Districts with elevated property values generally contribute more revenue through document registration. Urban districts, or those with a thriving real estate market, often feature higher property values, leading to increased registration income.</a:t>
            </a:r>
          </a:p>
          <a:p>
            <a:pPr marL="355600" marR="40640" indent="-34290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40640" indent="-34290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Economic Activity: Districts boasting a robust economy, numerous businesses, and industrial activities usually record higher levels of property transactions. This heightened economic activity directly contributes to increased registration revenue.</a:t>
            </a:r>
          </a:p>
          <a:p>
            <a:pPr marL="355600" marR="40640" indent="-34290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40640" indent="-34290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Several other factors can also contribute to variations in document registration revenue, such as government policies, geographic location, and legal and regulatory factors.</a:t>
            </a:r>
            <a:endParaRPr lang="en-IN"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29502" y="1014727"/>
            <a:ext cx="1092835" cy="38100"/>
          </a:xfrm>
          <a:custGeom>
            <a:avLst/>
            <a:gdLst/>
            <a:ahLst/>
            <a:cxnLst/>
            <a:rect l="l" t="t" r="r" b="b"/>
            <a:pathLst>
              <a:path w="1092835" h="38100">
                <a:moveTo>
                  <a:pt x="1092493" y="38100"/>
                </a:moveTo>
                <a:lnTo>
                  <a:pt x="0" y="38100"/>
                </a:lnTo>
                <a:lnTo>
                  <a:pt x="0" y="0"/>
                </a:lnTo>
                <a:lnTo>
                  <a:pt x="1092493" y="0"/>
                </a:lnTo>
                <a:lnTo>
                  <a:pt x="1092493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16000" y="509966"/>
            <a:ext cx="3098800" cy="581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50" u="heavy" spc="-915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3650" u="heavy" spc="20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Insi</a:t>
            </a:r>
            <a:r>
              <a:rPr sz="3650" spc="20" dirty="0">
                <a:latin typeface="Verdana"/>
                <a:cs typeface="Verdana"/>
              </a:rPr>
              <a:t>ghts</a:t>
            </a:r>
            <a:r>
              <a:rPr sz="3650" spc="-475" dirty="0">
                <a:latin typeface="Verdana"/>
                <a:cs typeface="Verdana"/>
              </a:rPr>
              <a:t> </a:t>
            </a:r>
            <a:r>
              <a:rPr sz="3650" spc="630" dirty="0">
                <a:latin typeface="Verdana"/>
                <a:cs typeface="Verdana"/>
              </a:rPr>
              <a:t>-</a:t>
            </a:r>
            <a:endParaRPr sz="36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7496175" cy="5161915"/>
            <a:chOff x="0" y="0"/>
            <a:chExt cx="7496175" cy="516191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599856" cy="40776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28700" y="1723000"/>
              <a:ext cx="6454140" cy="3429635"/>
            </a:xfrm>
            <a:custGeom>
              <a:avLst/>
              <a:gdLst/>
              <a:ahLst/>
              <a:cxnLst/>
              <a:rect l="l" t="t" r="r" b="b"/>
              <a:pathLst>
                <a:path w="6454140" h="3429635">
                  <a:moveTo>
                    <a:pt x="6453613" y="3429638"/>
                  </a:moveTo>
                  <a:lnTo>
                    <a:pt x="0" y="3429638"/>
                  </a:lnTo>
                  <a:lnTo>
                    <a:pt x="0" y="0"/>
                  </a:lnTo>
                  <a:lnTo>
                    <a:pt x="6453613" y="0"/>
                  </a:lnTo>
                  <a:lnTo>
                    <a:pt x="6453613" y="34296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28700" y="1723012"/>
              <a:ext cx="6457950" cy="3429000"/>
            </a:xfrm>
            <a:custGeom>
              <a:avLst/>
              <a:gdLst/>
              <a:ahLst/>
              <a:cxnLst/>
              <a:rect l="l" t="t" r="r" b="b"/>
              <a:pathLst>
                <a:path w="6457950" h="3429000">
                  <a:moveTo>
                    <a:pt x="0" y="0"/>
                  </a:moveTo>
                  <a:lnTo>
                    <a:pt x="6457943" y="0"/>
                  </a:lnTo>
                  <a:lnTo>
                    <a:pt x="6457943" y="3428978"/>
                  </a:lnTo>
                  <a:lnTo>
                    <a:pt x="0" y="3428978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122B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16000" y="707989"/>
            <a:ext cx="35814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390" dirty="0">
                <a:solidFill>
                  <a:srgbClr val="122BAF"/>
                </a:solidFill>
                <a:latin typeface="Courier New"/>
                <a:cs typeface="Courier New"/>
              </a:rPr>
              <a:t>Question-</a:t>
            </a:r>
            <a:r>
              <a:rPr sz="4000" b="1" spc="395" dirty="0">
                <a:solidFill>
                  <a:srgbClr val="122BAF"/>
                </a:solidFill>
                <a:latin typeface="Courier New"/>
                <a:cs typeface="Courier New"/>
              </a:rPr>
              <a:t>2</a:t>
            </a:r>
            <a:endParaRPr sz="40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95400" y="5690996"/>
            <a:ext cx="95250" cy="95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95400" y="6805421"/>
            <a:ext cx="95250" cy="95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95400" y="8291321"/>
            <a:ext cx="95250" cy="95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38225" y="1921265"/>
            <a:ext cx="6438900" cy="7066037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12090" marR="287020">
              <a:lnSpc>
                <a:spcPts val="2850"/>
              </a:lnSpc>
              <a:spcBef>
                <a:spcPts val="350"/>
              </a:spcBef>
            </a:pPr>
            <a:r>
              <a:rPr sz="2450" spc="4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sz="2450" spc="9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 </a:t>
            </a:r>
            <a:r>
              <a:rPr sz="2450" spc="1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450" spc="6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revenue </a:t>
            </a:r>
            <a:r>
              <a:rPr sz="2450" spc="8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generated </a:t>
            </a:r>
            <a:r>
              <a:rPr sz="2450" spc="1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 </a:t>
            </a:r>
            <a:r>
              <a:rPr sz="2450" spc="14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 </a:t>
            </a:r>
            <a:r>
              <a:rPr sz="2450" spc="8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</a:t>
            </a:r>
            <a:r>
              <a:rPr sz="2450" spc="11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compare </a:t>
            </a:r>
            <a:r>
              <a:rPr sz="2450" spc="19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450" spc="1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 </a:t>
            </a:r>
            <a:r>
              <a:rPr sz="2450" spc="6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revenue </a:t>
            </a:r>
            <a:r>
              <a:rPr sz="2450" spc="8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generated </a:t>
            </a:r>
            <a:r>
              <a:rPr sz="2450" spc="1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sz="2450" spc="16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e-stamp  </a:t>
            </a:r>
            <a:r>
              <a:rPr sz="2450" spc="1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Callahan </a:t>
            </a:r>
            <a:r>
              <a:rPr sz="2450" spc="6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across </a:t>
            </a:r>
            <a:r>
              <a:rPr sz="2450" spc="10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districts? </a:t>
            </a:r>
            <a:r>
              <a:rPr sz="2450" spc="7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</a:t>
            </a:r>
            <a:r>
              <a:rPr sz="2450" spc="114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sz="2450" spc="-40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 </a:t>
            </a:r>
            <a:r>
              <a:rPr sz="2450" spc="19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</a:t>
            </a:r>
            <a:r>
              <a:rPr sz="2450" spc="-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5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sz="2450" spc="-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districts</a:t>
            </a:r>
            <a:r>
              <a:rPr sz="2450" spc="-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6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sz="2450" spc="-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14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e-stamps</a:t>
            </a:r>
            <a:r>
              <a:rPr sz="2450" spc="-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6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revenue  </a:t>
            </a:r>
            <a:r>
              <a:rPr sz="2450" spc="12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contributes </a:t>
            </a:r>
            <a:r>
              <a:rPr sz="2450" spc="8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significantly </a:t>
            </a:r>
            <a:r>
              <a:rPr sz="2450" spc="10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</a:t>
            </a:r>
            <a:r>
              <a:rPr sz="2450" spc="19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450" spc="1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 </a:t>
            </a:r>
            <a:r>
              <a:rPr sz="2450" spc="6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revenue </a:t>
            </a:r>
            <a:r>
              <a:rPr sz="2450" spc="9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 </a:t>
            </a:r>
            <a:r>
              <a:rPr sz="2450" spc="1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450" spc="12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documents </a:t>
            </a:r>
            <a:r>
              <a:rPr sz="2450" spc="5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sz="2450" spc="-19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FY  </a:t>
            </a:r>
            <a:r>
              <a:rPr sz="2450" spc="9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2022?</a:t>
            </a:r>
            <a:endParaRPr sz="2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500" dirty="0">
              <a:latin typeface="Arial"/>
              <a:cs typeface="Arial"/>
            </a:endParaRPr>
          </a:p>
          <a:p>
            <a:pPr marL="517525" marR="194310">
              <a:lnSpc>
                <a:spcPct val="101600"/>
              </a:lnSpc>
            </a:pPr>
            <a:r>
              <a:rPr lang="en-US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are the top 5 districts that generated  revenue from e-stamps comparatively higher  than document registration in FY 2022.</a:t>
            </a:r>
          </a:p>
          <a:p>
            <a:pPr marL="517525" marR="86360" indent="60960">
              <a:lnSpc>
                <a:spcPts val="2930"/>
              </a:lnSpc>
              <a:spcBef>
                <a:spcPts val="100"/>
              </a:spcBef>
            </a:pPr>
            <a:r>
              <a:rPr lang="en-US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districts may have a higher adoption of  digital methods for document registration,  leading to more e-stamps challans being used  compared to traditional paper documents.</a:t>
            </a:r>
          </a:p>
          <a:p>
            <a:pPr marL="517525">
              <a:lnSpc>
                <a:spcPts val="2805"/>
              </a:lnSpc>
            </a:pPr>
            <a:r>
              <a:rPr lang="en-US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E-stamps are often seen as more convenient</a:t>
            </a:r>
          </a:p>
          <a:p>
            <a:pPr marL="517525" marR="408940">
              <a:lnSpc>
                <a:spcPts val="2930"/>
              </a:lnSpc>
              <a:spcBef>
                <a:spcPts val="105"/>
              </a:spcBef>
            </a:pPr>
            <a:r>
              <a:rPr lang="en-US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efficient compared to traditional paper  documents.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4253563-21C5-5E7D-7F07-7B901CD53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0" y="1265863"/>
            <a:ext cx="10363200" cy="58588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6702" y="669956"/>
            <a:ext cx="35814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390" dirty="0">
                <a:solidFill>
                  <a:srgbClr val="122BAF"/>
                </a:solidFill>
                <a:latin typeface="Courier New"/>
                <a:cs typeface="Courier New"/>
              </a:rPr>
              <a:t>Question-</a:t>
            </a:r>
            <a:r>
              <a:rPr sz="4000" b="1" spc="395" dirty="0">
                <a:solidFill>
                  <a:srgbClr val="122BAF"/>
                </a:solidFill>
                <a:latin typeface="Courier New"/>
                <a:cs typeface="Courier New"/>
              </a:rPr>
              <a:t>3</a:t>
            </a:r>
            <a:endParaRPr sz="40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9448" y="1515392"/>
            <a:ext cx="6457950" cy="2064027"/>
          </a:xfrm>
          <a:prstGeom prst="rect">
            <a:avLst/>
          </a:prstGeom>
          <a:solidFill>
            <a:srgbClr val="FFFFFF"/>
          </a:solidFill>
          <a:ln w="19030">
            <a:solidFill>
              <a:srgbClr val="122BAF"/>
            </a:solidFill>
          </a:ln>
        </p:spPr>
        <p:txBody>
          <a:bodyPr vert="horz" wrap="square" lIns="0" tIns="202565" rIns="0" bIns="0" rtlCol="0">
            <a:spAutoFit/>
          </a:bodyPr>
          <a:lstStyle/>
          <a:p>
            <a:pPr marL="209550" marR="542290">
              <a:lnSpc>
                <a:spcPts val="2850"/>
              </a:lnSpc>
              <a:spcBef>
                <a:spcPts val="1595"/>
              </a:spcBef>
            </a:pPr>
            <a:r>
              <a:rPr sz="2450" spc="-5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sz="2450" spc="10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</a:t>
            </a:r>
            <a:r>
              <a:rPr sz="2450" spc="6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</a:t>
            </a:r>
            <a:r>
              <a:rPr sz="2450" spc="8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alteration </a:t>
            </a:r>
            <a:r>
              <a:rPr sz="2450" spc="12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2450" spc="13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e-Stamp  </a:t>
            </a:r>
            <a:r>
              <a:rPr sz="2450" spc="3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challan </a:t>
            </a:r>
            <a:r>
              <a:rPr sz="2450" spc="14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 </a:t>
            </a:r>
            <a:r>
              <a:rPr sz="2450" spc="7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2450" spc="14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  </a:t>
            </a:r>
            <a:r>
              <a:rPr sz="2450" spc="8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</a:t>
            </a:r>
            <a:r>
              <a:rPr sz="2450" spc="14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 </a:t>
            </a:r>
            <a:r>
              <a:rPr sz="2450" spc="1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pattern </a:t>
            </a:r>
            <a:r>
              <a:rPr sz="2450" spc="7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since </a:t>
            </a:r>
            <a:r>
              <a:rPr sz="2450" spc="1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 </a:t>
            </a:r>
            <a:r>
              <a:rPr sz="2450" spc="11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</a:t>
            </a:r>
            <a:r>
              <a:rPr sz="2450" spc="12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2450" spc="13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e-Stamp</a:t>
            </a:r>
            <a:r>
              <a:rPr sz="2450" spc="-40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2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challan? If  </a:t>
            </a:r>
            <a:r>
              <a:rPr sz="2450" spc="-4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so, </a:t>
            </a:r>
            <a:r>
              <a:rPr sz="2450" spc="10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</a:t>
            </a:r>
            <a:r>
              <a:rPr sz="2450" spc="6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suggestions </a:t>
            </a:r>
            <a:r>
              <a:rPr sz="2450" spc="9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would </a:t>
            </a:r>
            <a:r>
              <a:rPr sz="2450" spc="10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 propose </a:t>
            </a:r>
            <a:r>
              <a:rPr sz="2450" spc="19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450" spc="1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450" spc="-38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50" spc="7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government?</a:t>
            </a:r>
            <a:endParaRPr sz="2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6000" y="4481789"/>
            <a:ext cx="6214745" cy="1798441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60"/>
              </a:spcBef>
            </a:pP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Yes, there has been significant alteration of e-  stamps challan count. </a:t>
            </a:r>
            <a:r>
              <a:rPr lang="en-I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document  registrations count has been reduced from 2019-  2022.</a:t>
            </a:r>
          </a:p>
          <a:p>
            <a:pPr marL="12700" marR="45085">
              <a:lnSpc>
                <a:spcPts val="2930"/>
              </a:lnSpc>
              <a:spcBef>
                <a:spcPts val="100"/>
              </a:spcBef>
            </a:pP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per data, e-stamps challan was established in  Telangana at year 2021 (may be due to covid).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3CDC92-9964-CBB4-DA09-EAD172D79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1313558"/>
            <a:ext cx="10515600" cy="771614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143499"/>
            <a:ext cx="4968727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25525" y="970946"/>
            <a:ext cx="35814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390" dirty="0">
                <a:solidFill>
                  <a:srgbClr val="122BAF"/>
                </a:solidFill>
                <a:latin typeface="Courier New"/>
                <a:cs typeface="Courier New"/>
              </a:rPr>
              <a:t>Question-</a:t>
            </a:r>
            <a:r>
              <a:rPr sz="4000" b="1" spc="395" dirty="0">
                <a:solidFill>
                  <a:srgbClr val="122BAF"/>
                </a:solidFill>
                <a:latin typeface="Courier New"/>
                <a:cs typeface="Courier New"/>
              </a:rPr>
              <a:t>4</a:t>
            </a:r>
            <a:endParaRPr sz="40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8783" y="2034469"/>
            <a:ext cx="7810418" cy="1360629"/>
          </a:xfrm>
          <a:prstGeom prst="rect">
            <a:avLst/>
          </a:prstGeom>
          <a:solidFill>
            <a:srgbClr val="FFFFFF"/>
          </a:solidFill>
          <a:ln w="19020">
            <a:solidFill>
              <a:srgbClr val="122BAF"/>
            </a:solidFill>
          </a:ln>
        </p:spPr>
        <p:txBody>
          <a:bodyPr vert="horz" wrap="square" lIns="0" tIns="242570" rIns="0" bIns="0" rtlCol="0">
            <a:spAutoFit/>
          </a:bodyPr>
          <a:lstStyle/>
          <a:p>
            <a:pPr marL="221615" marR="396240" algn="just">
              <a:lnSpc>
                <a:spcPts val="2850"/>
              </a:lnSpc>
              <a:spcBef>
                <a:spcPts val="1910"/>
              </a:spcBef>
            </a:pPr>
            <a:r>
              <a:rPr sz="2500" spc="5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Categorize</a:t>
            </a:r>
            <a:r>
              <a:rPr sz="2500" spc="-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500" spc="1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districts</a:t>
            </a:r>
            <a:r>
              <a:rPr sz="2500" spc="-2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500" spc="12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sz="2500" spc="-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500" spc="10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r>
              <a:rPr sz="2500" spc="-2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500" spc="8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segments</a:t>
            </a:r>
            <a:r>
              <a:rPr sz="2500" spc="-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500" spc="8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sz="2500" spc="-2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500" spc="8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 </a:t>
            </a:r>
            <a:r>
              <a:rPr sz="2500" spc="10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their </a:t>
            </a:r>
            <a:r>
              <a:rPr sz="2500" spc="1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stamp</a:t>
            </a:r>
            <a:r>
              <a:rPr sz="2500" spc="-45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500" spc="8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</a:t>
            </a:r>
            <a:r>
              <a:rPr sz="2500" spc="6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revenue </a:t>
            </a:r>
            <a:r>
              <a:rPr sz="2500" spc="7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generation </a:t>
            </a:r>
            <a:r>
              <a:rPr sz="2500" spc="7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during  </a:t>
            </a:r>
            <a:r>
              <a:rPr sz="2500" spc="13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500" spc="6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fiscal year </a:t>
            </a:r>
            <a:r>
              <a:rPr sz="2500" spc="-40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 </a:t>
            </a:r>
            <a:r>
              <a:rPr sz="2500" spc="19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500" spc="-35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500" spc="65" dirty="0">
                <a:solidFill>
                  <a:srgbClr val="122B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2022.</a:t>
            </a:r>
            <a:endParaRPr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8200" y="3941390"/>
            <a:ext cx="7890509" cy="2110834"/>
          </a:xfrm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lang="en-US" sz="2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year 2021-2022, districts have been categorized into three segments based on their registration revenue preferences. These segments are visually represented in a bar plot through distinct colors, allowing for a quick glance at the distribution of districts across the segments</a:t>
            </a:r>
            <a:endParaRPr lang="en-US" sz="2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EA2A85-8E36-7C29-1866-63775EE53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3607" y="495300"/>
            <a:ext cx="9134394" cy="8610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C2A4B30-77D7-4FFB-8B53-A88BD68C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18287542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177370" y="1206778"/>
            <a:ext cx="6487668" cy="15738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 defTabSz="914400"/>
            <a:r>
              <a:rPr lang="en-US" sz="4200" spc="390"/>
              <a:t>Question-</a:t>
            </a:r>
            <a:r>
              <a:rPr lang="en-US" sz="4200" spc="395"/>
              <a:t>5</a:t>
            </a:r>
            <a:endParaRPr lang="en-US" sz="420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3AAE2E-5D6B-4952-A4BB-546C49F8D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77368" y="2780631"/>
            <a:ext cx="648766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1E4D783-AD45-49E7-B6C7-BBACB8290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29214"/>
            <a:ext cx="18288000" cy="7257786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9" name="object 9"/>
          <p:cNvSpPr txBox="1"/>
          <p:nvPr/>
        </p:nvSpPr>
        <p:spPr>
          <a:xfrm>
            <a:off x="1905000" y="3053458"/>
            <a:ext cx="6487670" cy="6111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R="468630" defTabSz="914400">
              <a:lnSpc>
                <a:spcPct val="120000"/>
              </a:lnSpc>
              <a:spcBef>
                <a:spcPts val="350"/>
              </a:spcBef>
              <a:buClr>
                <a:schemeClr val="accent1"/>
              </a:buClr>
              <a:buSzPct val="100000"/>
            </a:pPr>
            <a:r>
              <a:rPr lang="en-US" sz="225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Investigate </a:t>
            </a:r>
            <a:r>
              <a:rPr lang="en-US" sz="225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whether </a:t>
            </a:r>
            <a:r>
              <a:rPr lang="en-US" sz="225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</a:t>
            </a:r>
            <a:r>
              <a:rPr lang="en-US" sz="225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225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</a:t>
            </a:r>
            <a:r>
              <a:rPr lang="en-US" sz="225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</a:t>
            </a:r>
            <a:r>
              <a:rPr lang="en-US" sz="225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225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vehicle </a:t>
            </a:r>
            <a:r>
              <a:rPr lang="en-US" sz="225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 </a:t>
            </a:r>
            <a:r>
              <a:rPr lang="en-US" sz="225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25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 </a:t>
            </a:r>
            <a:r>
              <a:rPr lang="en-US" sz="225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months </a:t>
            </a:r>
            <a:r>
              <a:rPr lang="en-US" sz="225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-US" sz="225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seasons </a:t>
            </a:r>
            <a:r>
              <a:rPr lang="en-US" sz="225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 </a:t>
            </a:r>
            <a:r>
              <a:rPr lang="en-US" sz="225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en-US" sz="22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5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districts.</a:t>
            </a:r>
            <a:r>
              <a:rPr lang="en-US" sz="225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5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en-US" sz="22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5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</a:t>
            </a:r>
            <a:r>
              <a:rPr lang="en-US" sz="225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5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</a:t>
            </a:r>
            <a:r>
              <a:rPr lang="en-US" sz="225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5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months</a:t>
            </a:r>
            <a:r>
              <a:rPr lang="en-US" sz="22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5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en-US" sz="225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5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seasons</a:t>
            </a:r>
            <a:r>
              <a:rPr lang="en-US" sz="225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50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en-US" sz="22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5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consistently</a:t>
            </a:r>
            <a:r>
              <a:rPr lang="en-US" sz="225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5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</a:t>
            </a:r>
            <a:r>
              <a:rPr lang="en-US" sz="225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5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</a:t>
            </a:r>
            <a:r>
              <a:rPr lang="en-US" sz="22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5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en-US" sz="225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5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</a:t>
            </a:r>
            <a:r>
              <a:rPr lang="en-US" sz="225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5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</a:t>
            </a:r>
            <a:r>
              <a:rPr lang="en-US" sz="22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5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rate,</a:t>
            </a:r>
            <a:r>
              <a:rPr lang="en-US" sz="225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5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 </a:t>
            </a:r>
            <a:r>
              <a:rPr lang="en-US" sz="225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225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5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yes,</a:t>
            </a:r>
            <a:r>
              <a:rPr lang="en-US" sz="225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5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en-US" sz="225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5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could</a:t>
            </a:r>
            <a:r>
              <a:rPr lang="en-US" sz="22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5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en-US" sz="225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5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25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5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driving</a:t>
            </a:r>
            <a:r>
              <a:rPr lang="en-US" sz="225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5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factors?</a:t>
            </a:r>
            <a:r>
              <a:rPr lang="en-US" sz="22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5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(Consider</a:t>
            </a:r>
            <a:r>
              <a:rPr lang="en-US" sz="225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5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Fuel-Type</a:t>
            </a:r>
            <a:r>
              <a:rPr lang="en-US" sz="225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5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</a:t>
            </a:r>
            <a:r>
              <a:rPr lang="en-US" sz="225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5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only)</a:t>
            </a:r>
            <a:endParaRPr lang="en-US"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0480" indent="-228600" defTabSz="914400">
              <a:lnSpc>
                <a:spcPct val="120000"/>
              </a:lnSpc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0480" indent="-228600" defTabSz="914400">
              <a:lnSpc>
                <a:spcPct val="120000"/>
              </a:lnSpc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Across districts, positive correlations exist in vehicle sales. Quarter 2 tends to have lower sales, while quarter 4 sees higher sales due to factors like festive season promotions, end-of-year model clearances, weather conditions, and credit availability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164449-84A4-8F0D-057B-B9D84D035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599" y="2797192"/>
            <a:ext cx="8280401" cy="611125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113</TotalTime>
  <Words>1738</Words>
  <Application>Microsoft Office PowerPoint</Application>
  <PresentationFormat>Custom</PresentationFormat>
  <Paragraphs>107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Courier New</vt:lpstr>
      <vt:lpstr>Gill Sans MT</vt:lpstr>
      <vt:lpstr>Times New Roman</vt:lpstr>
      <vt:lpstr>Verdana</vt:lpstr>
      <vt:lpstr>Gallery</vt:lpstr>
      <vt:lpstr>Telangana Growth Analysis </vt:lpstr>
      <vt:lpstr>Table of Contents:</vt:lpstr>
      <vt:lpstr>A bout Telangana</vt:lpstr>
      <vt:lpstr>Question-1</vt:lpstr>
      <vt:lpstr> Insights -</vt:lpstr>
      <vt:lpstr>Question-2</vt:lpstr>
      <vt:lpstr>Question-3</vt:lpstr>
      <vt:lpstr>Question-4</vt:lpstr>
      <vt:lpstr>Question-5</vt:lpstr>
      <vt:lpstr>Question-6</vt:lpstr>
      <vt:lpstr>Question-7</vt:lpstr>
      <vt:lpstr>Question-8</vt:lpstr>
      <vt:lpstr>Question-9</vt:lpstr>
      <vt:lpstr>Question-10</vt:lpstr>
      <vt:lpstr>Question-11</vt:lpstr>
      <vt:lpstr>Question-12</vt:lpstr>
      <vt:lpstr>PowerPoint Presentation</vt:lpstr>
      <vt:lpstr>PowerPoint Presentation</vt:lpstr>
      <vt:lpstr>PowerPoint Presentation</vt:lpstr>
      <vt:lpstr>Thank You, Code basics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Telangana District</dc:title>
  <dc:creator>srivasanthjammula2303</dc:creator>
  <cp:keywords>DAFuT_2PZAA,BAEoBCeE7Iw</cp:keywords>
  <cp:lastModifiedBy>Saipraneeth Adigopula</cp:lastModifiedBy>
  <cp:revision>2</cp:revision>
  <dcterms:created xsi:type="dcterms:W3CDTF">2023-09-17T15:29:00Z</dcterms:created>
  <dcterms:modified xsi:type="dcterms:W3CDTF">2023-09-17T17:29:26Z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2023-09-17T00:00:00Z</vt:filetime>
  </property>
  <property fmtid="{D5CDD505-2E9C-101B-9397-08002B2CF9AE}" pid="3" name="Creator">
    <vt:lpwstr>Canva</vt:lpwstr>
  </property>
  <property fmtid="{D5CDD505-2E9C-101B-9397-08002B2CF9AE}" pid="4" name="LastSaved">
    <vt:filetime>2023-09-17T00:00:00Z</vt:filetime>
  </property>
</Properties>
</file>